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sldIdLst>
    <p:sldId id="411" r:id="rId2"/>
    <p:sldId id="621" r:id="rId3"/>
    <p:sldId id="548" r:id="rId4"/>
    <p:sldId id="554" r:id="rId5"/>
    <p:sldId id="414" r:id="rId6"/>
    <p:sldId id="420" r:id="rId7"/>
    <p:sldId id="422" r:id="rId8"/>
    <p:sldId id="428" r:id="rId9"/>
    <p:sldId id="432" r:id="rId10"/>
    <p:sldId id="435" r:id="rId11"/>
    <p:sldId id="640" r:id="rId12"/>
    <p:sldId id="464" r:id="rId13"/>
    <p:sldId id="612" r:id="rId14"/>
    <p:sldId id="641" r:id="rId15"/>
    <p:sldId id="663" r:id="rId16"/>
    <p:sldId id="486" r:id="rId17"/>
    <p:sldId id="709" r:id="rId18"/>
    <p:sldId id="642" r:id="rId19"/>
    <p:sldId id="672" r:id="rId20"/>
    <p:sldId id="651" r:id="rId21"/>
    <p:sldId id="652" r:id="rId22"/>
    <p:sldId id="658" r:id="rId23"/>
    <p:sldId id="664" r:id="rId24"/>
    <p:sldId id="557" r:id="rId25"/>
    <p:sldId id="555" r:id="rId26"/>
    <p:sldId id="556" r:id="rId27"/>
    <p:sldId id="635" r:id="rId28"/>
    <p:sldId id="636" r:id="rId29"/>
    <p:sldId id="637" r:id="rId30"/>
    <p:sldId id="639" r:id="rId31"/>
    <p:sldId id="638" r:id="rId32"/>
    <p:sldId id="660" r:id="rId33"/>
    <p:sldId id="661" r:id="rId34"/>
    <p:sldId id="662" r:id="rId35"/>
    <p:sldId id="665" r:id="rId36"/>
    <p:sldId id="563" r:id="rId37"/>
    <p:sldId id="571" r:id="rId38"/>
    <p:sldId id="573" r:id="rId39"/>
    <p:sldId id="687" r:id="rId40"/>
    <p:sldId id="575" r:id="rId41"/>
    <p:sldId id="688" r:id="rId42"/>
    <p:sldId id="576" r:id="rId43"/>
    <p:sldId id="625" r:id="rId44"/>
    <p:sldId id="690" r:id="rId45"/>
    <p:sldId id="580" r:id="rId46"/>
    <p:sldId id="589" r:id="rId47"/>
    <p:sldId id="669" r:id="rId48"/>
    <p:sldId id="590" r:id="rId49"/>
    <p:sldId id="670" r:id="rId50"/>
    <p:sldId id="591" r:id="rId51"/>
    <p:sldId id="592" r:id="rId52"/>
    <p:sldId id="593" r:id="rId53"/>
    <p:sldId id="594" r:id="rId54"/>
    <p:sldId id="671" r:id="rId55"/>
    <p:sldId id="627" r:id="rId56"/>
    <p:sldId id="628" r:id="rId57"/>
    <p:sldId id="629" r:id="rId58"/>
    <p:sldId id="630" r:id="rId59"/>
    <p:sldId id="595" r:id="rId60"/>
    <p:sldId id="470" r:id="rId61"/>
    <p:sldId id="698" r:id="rId62"/>
    <p:sldId id="689" r:id="rId63"/>
    <p:sldId id="609" r:id="rId64"/>
    <p:sldId id="610" r:id="rId65"/>
    <p:sldId id="697" r:id="rId66"/>
    <p:sldId id="623" r:id="rId67"/>
    <p:sldId id="624" r:id="rId68"/>
    <p:sldId id="559" r:id="rId69"/>
    <p:sldId id="691" r:id="rId70"/>
    <p:sldId id="693" r:id="rId71"/>
    <p:sldId id="710" r:id="rId72"/>
    <p:sldId id="692"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94660"/>
  </p:normalViewPr>
  <p:slideViewPr>
    <p:cSldViewPr>
      <p:cViewPr varScale="1">
        <p:scale>
          <a:sx n="80" d="100"/>
          <a:sy n="80" d="100"/>
        </p:scale>
        <p:origin x="-15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45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D7DE5C-1937-4F3F-90C4-BB1A831705AD}" type="datetimeFigureOut">
              <a:rPr lang="en-US" smtClean="0"/>
              <a:pPr/>
              <a:t>6/16/2010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B3B766-F7D7-4A65-A4C9-4C1B8083F24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B3B766-F7D7-4A65-A4C9-4C1B8083F244}"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B3B766-F7D7-4A65-A4C9-4C1B8083F244}" type="slidenum">
              <a:rPr lang="en-US" smtClean="0"/>
              <a:pPr/>
              <a:t>70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838200" y="685800"/>
            <a:ext cx="7772400" cy="914400"/>
          </a:xfrm>
        </p:spPr>
        <p:txBody>
          <a:bodyPr/>
          <a:lstStyle>
            <a:lvl1pPr algn="ctr">
              <a:defRPr sz="3600">
                <a:solidFill>
                  <a:schemeClr val="tx1"/>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p:txBody>
          <a:body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7"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838200" y="0"/>
            <a:ext cx="83058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838200" y="685800"/>
            <a:ext cx="8305800" cy="617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8" r:id="rId4"/>
    <p:sldLayoutId id="2147483667" r:id="rId5"/>
  </p:sldLayoutIdLst>
  <p:timing>
    <p:tnLst>
      <p:par>
        <p:cTn id="1" dur="indefinite" restart="never" nodeType="tmRoot"/>
      </p:par>
    </p:tnLst>
  </p:timing>
  <p:txStyles>
    <p:title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ctr" rtl="0" eaLnBrk="1" fontAlgn="base" hangingPunct="1">
        <a:spcBef>
          <a:spcPct val="0"/>
        </a:spcBef>
        <a:spcAft>
          <a:spcPct val="0"/>
        </a:spcAft>
        <a:defRPr sz="4000">
          <a:solidFill>
            <a:schemeClr val="tx2"/>
          </a:solidFill>
          <a:latin typeface="Trebuchet MS" pitchFamily="34" charset="0"/>
        </a:defRPr>
      </a:lvl6pPr>
      <a:lvl7pPr marL="914400" algn="ctr" rtl="0" eaLnBrk="1" fontAlgn="base" hangingPunct="1">
        <a:spcBef>
          <a:spcPct val="0"/>
        </a:spcBef>
        <a:spcAft>
          <a:spcPct val="0"/>
        </a:spcAft>
        <a:defRPr sz="4000">
          <a:solidFill>
            <a:schemeClr val="tx2"/>
          </a:solidFill>
          <a:latin typeface="Trebuchet MS" pitchFamily="34" charset="0"/>
        </a:defRPr>
      </a:lvl7pPr>
      <a:lvl8pPr marL="1371600" algn="ctr" rtl="0" eaLnBrk="1" fontAlgn="base" hangingPunct="1">
        <a:spcBef>
          <a:spcPct val="0"/>
        </a:spcBef>
        <a:spcAft>
          <a:spcPct val="0"/>
        </a:spcAft>
        <a:defRPr sz="4000">
          <a:solidFill>
            <a:schemeClr val="tx2"/>
          </a:solidFill>
          <a:latin typeface="Trebuchet MS" pitchFamily="34" charset="0"/>
        </a:defRPr>
      </a:lvl8pPr>
      <a:lvl9pPr marL="1828800" algn="ctr" rtl="0" eaLnBrk="1" fontAlgn="base" hangingPunct="1">
        <a:spcBef>
          <a:spcPct val="0"/>
        </a:spcBef>
        <a:spcAft>
          <a:spcPct val="0"/>
        </a:spcAft>
        <a:defRPr sz="4000">
          <a:solidFill>
            <a:schemeClr val="tx2"/>
          </a:solidFill>
          <a:latin typeface="Trebuchet MS" pitchFamily="34" charset="0"/>
        </a:defRPr>
      </a:lvl9pPr>
    </p:titleStyle>
    <p:bodyStyle>
      <a:lvl1pPr marL="231775" indent="-231775" algn="l" rtl="0" eaLnBrk="1" fontAlgn="base" hangingPunct="1">
        <a:spcBef>
          <a:spcPct val="20000"/>
        </a:spcBef>
        <a:spcAft>
          <a:spcPct val="0"/>
        </a:spcAft>
        <a:buNone/>
        <a:defRPr sz="28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en.wikipedia.org/wiki/Porosity"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Porosity" TargetMode="External"/><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hyperlink" Target="http://www.iucnredlist.org/"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www.iucnredlist.org/documents/summarystatistics/2010_1RL_Stats_Table_1.pdf" TargetMode="External"/><Relationship Id="rId9"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5.xml"/><Relationship Id="rId1" Type="http://schemas.openxmlformats.org/officeDocument/2006/relationships/video" Target="file:///E:\Garden%20Movie\Garden%20Movie%201-10fps.mo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hyperlink" Target="http://www.inpaws.org/Landscaping_1.pdf" TargetMode="External"/><Relationship Id="rId3" Type="http://schemas.openxmlformats.org/officeDocument/2006/relationships/hyperlink" Target="http://www.wildflower.org/" TargetMode="External"/><Relationship Id="rId7" Type="http://schemas.openxmlformats.org/officeDocument/2006/relationships/hyperlink" Target="http://www.inpaws.org/" TargetMode="External"/><Relationship Id="rId2" Type="http://schemas.openxmlformats.org/officeDocument/2006/relationships/hyperlink" Target="http://www.grownative.org/" TargetMode="External"/><Relationship Id="rId1" Type="http://schemas.openxmlformats.org/officeDocument/2006/relationships/slideLayout" Target="../slideLayouts/slideLayout2.xml"/><Relationship Id="rId6" Type="http://schemas.openxmlformats.org/officeDocument/2006/relationships/hyperlink" Target="http://www.prairienursery.com/store/index.php?main_page=product_seed_mix_info&amp;cPath=13_16&amp;products_id=23" TargetMode="External"/><Relationship Id="rId5" Type="http://schemas.openxmlformats.org/officeDocument/2006/relationships/hyperlink" Target="http://www.epa.gov/greenacres/" TargetMode="External"/><Relationship Id="rId4" Type="http://schemas.openxmlformats.org/officeDocument/2006/relationships/hyperlink" Target="http://www.sustland.umn.edu/index.html" TargetMode="External"/><Relationship Id="rId9" Type="http://schemas.openxmlformats.org/officeDocument/2006/relationships/hyperlink" Target="http://www.inpaws.org/Landscape%20Brochure%20Photos/landscaping_plants_home.html"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85800"/>
            <a:ext cx="7772400" cy="914400"/>
          </a:xfrm>
        </p:spPr>
        <p:txBody>
          <a:bodyPr/>
          <a:lstStyle/>
          <a:p>
            <a:r>
              <a:rPr lang="en-US" dirty="0" smtClean="0"/>
              <a:t>Facets of Creation Care</a:t>
            </a:r>
            <a:endParaRPr lang="en-US" dirty="0"/>
          </a:p>
        </p:txBody>
      </p:sp>
      <p:pic>
        <p:nvPicPr>
          <p:cNvPr id="4" name="Picture 3" descr="specimen4019_1.jpg"/>
          <p:cNvPicPr>
            <a:picLocks noChangeAspect="1"/>
          </p:cNvPicPr>
          <p:nvPr/>
        </p:nvPicPr>
        <p:blipFill>
          <a:blip r:embed="rId2" cstate="print"/>
          <a:stretch>
            <a:fillRect/>
          </a:stretch>
        </p:blipFill>
        <p:spPr>
          <a:xfrm>
            <a:off x="1371600" y="1600200"/>
            <a:ext cx="6471160" cy="4191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creation reveals God to us.</a:t>
            </a:r>
            <a:endParaRPr lang="en-US" dirty="0"/>
          </a:p>
        </p:txBody>
      </p:sp>
      <p:sp>
        <p:nvSpPr>
          <p:cNvPr id="24578" name="Rectangle 2"/>
          <p:cNvSpPr>
            <a:spLocks noGrp="1" noChangeArrowheads="1"/>
          </p:cNvSpPr>
          <p:nvPr>
            <p:ph type="body" sz="quarter" idx="10"/>
          </p:nvPr>
        </p:nvSpPr>
        <p:spPr/>
        <p:txBody>
          <a:bodyPr/>
          <a:lstStyle/>
          <a:p>
            <a:pPr eaLnBrk="1" hangingPunct="1">
              <a:buFont typeface="Wingdings" pitchFamily="2" charset="2"/>
              <a:buNone/>
            </a:pPr>
            <a:r>
              <a:rPr lang="en-US" sz="1600" dirty="0" smtClean="0">
                <a:latin typeface="Arial" charset="0"/>
              </a:rPr>
              <a:t>	</a:t>
            </a:r>
            <a:endParaRPr lang="en-US" sz="2800" dirty="0" smtClean="0"/>
          </a:p>
        </p:txBody>
      </p:sp>
      <p:sp>
        <p:nvSpPr>
          <p:cNvPr id="24579" name="Rectangle 3"/>
          <p:cNvSpPr>
            <a:spLocks noChangeArrowheads="1"/>
          </p:cNvSpPr>
          <p:nvPr/>
        </p:nvSpPr>
        <p:spPr bwMode="auto">
          <a:xfrm>
            <a:off x="838200" y="685800"/>
            <a:ext cx="8305800" cy="5693866"/>
          </a:xfrm>
          <a:prstGeom prst="rect">
            <a:avLst/>
          </a:prstGeom>
          <a:noFill/>
          <a:ln w="9525" algn="ctr">
            <a:noFill/>
            <a:miter lim="800000"/>
            <a:headEnd/>
            <a:tailEnd/>
          </a:ln>
        </p:spPr>
        <p:txBody>
          <a:bodyPr wrap="square">
            <a:spAutoFit/>
          </a:bodyPr>
          <a:lstStyle/>
          <a:p>
            <a:pPr marL="457200" indent="-457200"/>
            <a:r>
              <a:rPr lang="en-US" sz="2800" dirty="0">
                <a:solidFill>
                  <a:schemeClr val="tx2"/>
                </a:solidFill>
              </a:rPr>
              <a:t>Romans 1:18-20 (NASB)  </a:t>
            </a:r>
            <a:r>
              <a:rPr lang="en-US" sz="2800" dirty="0" smtClean="0">
                <a:solidFill>
                  <a:schemeClr val="tx2"/>
                </a:solidFill>
              </a:rPr>
              <a:t>For </a:t>
            </a:r>
            <a:r>
              <a:rPr lang="en-US" sz="2800" dirty="0">
                <a:solidFill>
                  <a:schemeClr val="tx2"/>
                </a:solidFill>
              </a:rPr>
              <a:t>the wrath of God is revealed from heaven against all ungodliness and unrighteousness of men, who suppress the truth in unrighteousness, [19] because that which is known about God is evident within them; for God made it evident to them. [20] For since the creation of the world His invisible attributes, His eternal power and divine nature, have been clearly seen, being understood through what has been made, so that they are without excuse</a:t>
            </a:r>
            <a:r>
              <a:rPr lang="en-US" sz="2800" dirty="0" smtClean="0">
                <a:solidFill>
                  <a:schemeClr val="tx2"/>
                </a:solidFill>
              </a:rPr>
              <a:t>.</a:t>
            </a:r>
          </a:p>
          <a:p>
            <a:pPr marL="457200" indent="-457200"/>
            <a:endParaRPr lang="en-US" sz="2800" dirty="0" smtClean="0">
              <a:solidFill>
                <a:schemeClr val="tx2"/>
              </a:solidFill>
            </a:endParaRPr>
          </a:p>
          <a:p>
            <a:pPr marL="457200" indent="-457200"/>
            <a:r>
              <a:rPr lang="en-US" sz="2800" dirty="0" smtClean="0">
                <a:solidFill>
                  <a:schemeClr val="tx2"/>
                </a:solidFill>
              </a:rPr>
              <a:t>See also Ps 19:1-6 and others.</a:t>
            </a:r>
          </a:p>
        </p:txBody>
      </p:sp>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creation reveals God to us.</a:t>
            </a:r>
            <a:endParaRPr lang="en-US" dirty="0"/>
          </a:p>
        </p:txBody>
      </p:sp>
      <p:sp>
        <p:nvSpPr>
          <p:cNvPr id="5" name="Text Placeholder 4"/>
          <p:cNvSpPr>
            <a:spLocks noGrp="1"/>
          </p:cNvSpPr>
          <p:nvPr>
            <p:ph type="body" sz="quarter" idx="10"/>
          </p:nvPr>
        </p:nvSpPr>
        <p:spPr/>
        <p:txBody>
          <a:bodyPr/>
          <a:lstStyle/>
          <a:p>
            <a:pPr marL="463550" indent="-463550"/>
            <a:r>
              <a:rPr lang="en-US" dirty="0" smtClean="0"/>
              <a:t>“The first question which should rightly be asked,” wrote the great German philosopher and mathematician Gottfried Wilhelm Leibniz, “is: Why is there something rather than nothing?”… Unless we are prepared to believe that the Universe simply popped into existence uncaused out of nothing, then the answer must be: Something exists because there is an eternal, uncaused being from which no further explanation is possible.”</a:t>
            </a:r>
          </a:p>
          <a:p>
            <a:pPr marL="463550" indent="-463550"/>
            <a:r>
              <a:rPr lang="en-US" dirty="0" smtClean="0"/>
              <a:t>William Lane Craig,  The Existence of God and the Beginning of the Universe</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creation reveals God to us.</a:t>
            </a:r>
            <a:endParaRPr lang="en-US" dirty="0"/>
          </a:p>
        </p:txBody>
      </p:sp>
      <p:sp>
        <p:nvSpPr>
          <p:cNvPr id="3" name="Content Placeholder 2"/>
          <p:cNvSpPr>
            <a:spLocks noGrp="1"/>
          </p:cNvSpPr>
          <p:nvPr>
            <p:ph type="body" sz="quarter" idx="10"/>
          </p:nvPr>
        </p:nvSpPr>
        <p:spPr/>
        <p:txBody>
          <a:bodyPr/>
          <a:lstStyle/>
          <a:p>
            <a:pPr marL="463550" indent="-463550">
              <a:spcBef>
                <a:spcPts val="624"/>
              </a:spcBef>
              <a:buNone/>
            </a:pPr>
            <a:r>
              <a:rPr lang="en-US" dirty="0" smtClean="0"/>
              <a:t>“God can say, ‘Do you want to know something of what I am like?  Look at the creation as I made it.’  The universe is not an extension of the essence of God, but in all its parts it does speak of Him.”</a:t>
            </a:r>
          </a:p>
          <a:p>
            <a:pPr>
              <a:buNone/>
            </a:pPr>
            <a:r>
              <a:rPr lang="en-US" dirty="0" smtClean="0"/>
              <a:t>Francis Schaeffer, Genesis in Space and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The creation reveals God to us.</a:t>
            </a:r>
            <a:endParaRPr lang="en-US" dirty="0"/>
          </a:p>
        </p:txBody>
      </p:sp>
      <p:sp>
        <p:nvSpPr>
          <p:cNvPr id="37890" name="Rectangle 3"/>
          <p:cNvSpPr>
            <a:spLocks noGrp="1" noChangeArrowheads="1"/>
          </p:cNvSpPr>
          <p:nvPr>
            <p:ph type="body" sz="quarter" idx="10"/>
          </p:nvPr>
        </p:nvSpPr>
        <p:spPr>
          <a:xfrm>
            <a:off x="838200" y="609600"/>
            <a:ext cx="8305800" cy="6248400"/>
          </a:xfrm>
          <a:prstGeom prst="rect">
            <a:avLst/>
          </a:prstGeom>
        </p:spPr>
        <p:txBody>
          <a:bodyPr/>
          <a:lstStyle/>
          <a:p>
            <a:pPr marL="463550" indent="-463550">
              <a:lnSpc>
                <a:spcPct val="90000"/>
              </a:lnSpc>
            </a:pPr>
            <a:r>
              <a:rPr lang="en-US" dirty="0" smtClean="0"/>
              <a:t>"What value has wildlife from the standpoint of morals and religion?  I heard of a boy once who was brought up an atheist.  He changed his mind when he saw that there were a hundred-odd species of warblers, each bedecked like to the rainbow, and each performing yearly sundry thousands of miles of migration about which scientists wrote wisely but did not understand.  No 'fortuitous concourse of elements' working blindly through any number of millions of years could quite account for why warblers are so beautiful.  No mechanistic theory, even bolstered by mutations, has ever quite accounted for the colors of the cerulean warbler, or the vespers of the wood thrush, or the swansong, or -- goose music.</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The creation reveals God to us.</a:t>
            </a:r>
            <a:endParaRPr lang="en-US" dirty="0"/>
          </a:p>
        </p:txBody>
      </p:sp>
      <p:sp>
        <p:nvSpPr>
          <p:cNvPr id="37890" name="Rectangle 3"/>
          <p:cNvSpPr>
            <a:spLocks noGrp="1" noChangeArrowheads="1"/>
          </p:cNvSpPr>
          <p:nvPr>
            <p:ph type="body" sz="quarter" idx="10"/>
          </p:nvPr>
        </p:nvSpPr>
        <p:spPr>
          <a:xfrm>
            <a:off x="838200" y="685800"/>
            <a:ext cx="8305800" cy="6172200"/>
          </a:xfrm>
          <a:prstGeom prst="rect">
            <a:avLst/>
          </a:prstGeom>
        </p:spPr>
        <p:txBody>
          <a:bodyPr/>
          <a:lstStyle/>
          <a:p>
            <a:pPr marL="463550" indent="-463550">
              <a:lnSpc>
                <a:spcPct val="90000"/>
              </a:lnSpc>
            </a:pPr>
            <a:r>
              <a:rPr lang="en-US" dirty="0" smtClean="0"/>
              <a:t>I dare say this boy's convictions would be harder to shake than those of  many inductive theologians.  There are yet many boys to be born who, like Isaiah, 'may see, and know, and consider, and understand together, that the hand of the Lord hath done this.'  But where shall they see, and know, and consider?  In museums?”</a:t>
            </a:r>
          </a:p>
          <a:p>
            <a:pPr marL="0" indent="0">
              <a:lnSpc>
                <a:spcPct val="90000"/>
              </a:lnSpc>
            </a:pPr>
            <a:r>
              <a:rPr lang="en-US" dirty="0" smtClean="0"/>
              <a:t>Aldo Leopold, Round River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00px-MesaVerdeNationalParkCliffPalace.jpg"/>
          <p:cNvPicPr>
            <a:picLocks noChangeAspect="1"/>
          </p:cNvPicPr>
          <p:nvPr/>
        </p:nvPicPr>
        <p:blipFill>
          <a:blip r:embed="rId2" cstate="print">
            <a:lum bright="-10000"/>
          </a:blip>
          <a:srcRect l="11167"/>
          <a:stretch>
            <a:fillRect/>
          </a:stretch>
        </p:blipFill>
        <p:spPr>
          <a:xfrm>
            <a:off x="0" y="0"/>
            <a:ext cx="9144000" cy="6858000"/>
          </a:xfrm>
          <a:prstGeom prst="rect">
            <a:avLst/>
          </a:prstGeom>
        </p:spPr>
      </p:pic>
      <p:sp>
        <p:nvSpPr>
          <p:cNvPr id="5" name="Text Placeholder 4"/>
          <p:cNvSpPr>
            <a:spLocks noGrp="1"/>
          </p:cNvSpPr>
          <p:nvPr>
            <p:ph type="body" sz="quarter" idx="10"/>
          </p:nvPr>
        </p:nvSpPr>
        <p:spPr>
          <a:xfrm>
            <a:off x="0" y="0"/>
            <a:ext cx="9144000" cy="6858000"/>
          </a:xfrm>
        </p:spPr>
        <p:txBody>
          <a:bodyPr/>
          <a:lstStyle/>
          <a:p>
            <a:r>
              <a:rPr lang="en-US" dirty="0" smtClean="0">
                <a:solidFill>
                  <a:srgbClr val="FFFFFF"/>
                </a:solidFill>
                <a:effectLst>
                  <a:outerShdw blurRad="50800" dist="50800" dir="5400000" algn="ctr" rotWithShape="0">
                    <a:schemeClr val="tx1"/>
                  </a:outerShdw>
                </a:effectLst>
              </a:rPr>
              <a:t>Mesa Verde National Park:</a:t>
            </a:r>
          </a:p>
          <a:p>
            <a:r>
              <a:rPr lang="en-US" dirty="0" smtClean="0">
                <a:solidFill>
                  <a:srgbClr val="FFFFFF"/>
                </a:solidFill>
                <a:effectLst>
                  <a:outerShdw blurRad="50800" dist="50800" dir="5400000" algn="ctr" rotWithShape="0">
                    <a:schemeClr val="tx1"/>
                  </a:outerShdw>
                </a:effectLst>
              </a:rPr>
              <a:t>Why did the Indians decide to live in Colorado?</a:t>
            </a:r>
          </a:p>
          <a:p>
            <a:r>
              <a:rPr lang="en-US" dirty="0" smtClean="0">
                <a:solidFill>
                  <a:srgbClr val="FFFFFF"/>
                </a:solidFill>
                <a:effectLst>
                  <a:outerShdw blurRad="50800" dist="50800" dir="5400000" algn="ctr" rotWithShape="0">
                    <a:schemeClr val="tx1"/>
                  </a:outerShdw>
                </a:effectLst>
              </a:rPr>
              <a:t>Why did they build the ruins so close to the road?</a:t>
            </a:r>
          </a:p>
          <a:p>
            <a:r>
              <a:rPr lang="en-US" dirty="0" smtClean="0">
                <a:solidFill>
                  <a:srgbClr val="FFFFFF"/>
                </a:solidFill>
                <a:effectLst>
                  <a:outerShdw blurRad="50800" dist="50800" dir="5400000" algn="ctr" rotWithShape="0">
                    <a:schemeClr val="tx1"/>
                  </a:outerShdw>
                </a:effectLst>
              </a:rPr>
              <a:t>Do you know of any undiscovered ruins?</a:t>
            </a:r>
          </a:p>
          <a:p>
            <a:r>
              <a:rPr lang="en-US" dirty="0" smtClean="0">
                <a:solidFill>
                  <a:srgbClr val="FFFFFF"/>
                </a:solidFill>
                <a:effectLst>
                  <a:outerShdw blurRad="50800" dist="50800" dir="5400000" algn="ctr" rotWithShape="0">
                    <a:schemeClr val="tx1"/>
                  </a:outerShdw>
                </a:effectLst>
              </a:rPr>
              <a:t>Did people build this, or did Indians?</a:t>
            </a:r>
          </a:p>
          <a:p>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dissolv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dissolv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title"/>
          </p:nvPr>
        </p:nvSpPr>
        <p:spPr>
          <a:xfrm>
            <a:off x="838200" y="0"/>
            <a:ext cx="8305800" cy="685800"/>
          </a:xfrm>
          <a:noFill/>
        </p:spPr>
        <p:txBody>
          <a:bodyPr/>
          <a:lstStyle/>
          <a:p>
            <a:r>
              <a:rPr lang="en-US" dirty="0" smtClean="0"/>
              <a:t>What have we done to communities/ecosystems?</a:t>
            </a:r>
            <a:endParaRPr lang="en-US" sz="2800" dirty="0" smtClean="0"/>
          </a:p>
        </p:txBody>
      </p:sp>
      <p:sp>
        <p:nvSpPr>
          <p:cNvPr id="732162" name="Rectangle 2"/>
          <p:cNvSpPr>
            <a:spLocks noGrp="1" noChangeArrowheads="1"/>
          </p:cNvSpPr>
          <p:nvPr>
            <p:ph type="body" sz="quarter" idx="10"/>
          </p:nvPr>
        </p:nvSpPr>
        <p:spPr>
          <a:xfrm>
            <a:off x="838200" y="685800"/>
            <a:ext cx="8305800" cy="6172200"/>
          </a:xfrm>
        </p:spPr>
        <p:txBody>
          <a:bodyPr/>
          <a:lstStyle/>
          <a:p>
            <a:pPr marL="463550" indent="-463550">
              <a:lnSpc>
                <a:spcPct val="80000"/>
              </a:lnSpc>
            </a:pPr>
            <a:r>
              <a:rPr lang="en-US" dirty="0" smtClean="0"/>
              <a:t>Examples of Ecosystem Loss in the U.S.:</a:t>
            </a:r>
            <a:br>
              <a:rPr lang="en-US" dirty="0" smtClean="0"/>
            </a:br>
            <a:r>
              <a:rPr lang="en-US" dirty="0" smtClean="0"/>
              <a:t>1999 USGS survey:</a:t>
            </a:r>
          </a:p>
          <a:p>
            <a:pPr marL="914400" indent="-450850" eaLnBrk="1" hangingPunct="1">
              <a:lnSpc>
                <a:spcPct val="80000"/>
              </a:lnSpc>
              <a:buFont typeface="Arial" pitchFamily="34" charset="0"/>
              <a:buChar char="•"/>
            </a:pPr>
            <a:r>
              <a:rPr lang="en-US" dirty="0" smtClean="0"/>
              <a:t>Cut 95-98% of the virgin/old-growth forests in the lower 48 since 1620</a:t>
            </a:r>
          </a:p>
          <a:p>
            <a:pPr marL="914400" indent="-450850" eaLnBrk="1" hangingPunct="1">
              <a:lnSpc>
                <a:spcPct val="80000"/>
              </a:lnSpc>
              <a:buFont typeface="Arial" pitchFamily="34" charset="0"/>
              <a:buChar char="•"/>
            </a:pPr>
            <a:r>
              <a:rPr lang="en-US" dirty="0" smtClean="0"/>
              <a:t>98% of the tallgrass prairie</a:t>
            </a:r>
          </a:p>
          <a:p>
            <a:pPr marL="914400" indent="-450850" eaLnBrk="1" hangingPunct="1">
              <a:lnSpc>
                <a:spcPct val="80000"/>
              </a:lnSpc>
              <a:buFont typeface="Arial" pitchFamily="34" charset="0"/>
              <a:buChar char="•"/>
            </a:pPr>
            <a:r>
              <a:rPr lang="en-US" dirty="0" smtClean="0"/>
              <a:t>99% of California’s grasslands, 91% of its wetlands, and 85% of its redwood forests.</a:t>
            </a:r>
          </a:p>
          <a:p>
            <a:pPr marL="914400" indent="-450850" eaLnBrk="1" hangingPunct="1">
              <a:lnSpc>
                <a:spcPct val="80000"/>
              </a:lnSpc>
              <a:buFont typeface="Arial" pitchFamily="34" charset="0"/>
              <a:buChar char="•"/>
            </a:pPr>
            <a:r>
              <a:rPr lang="en-US" dirty="0" smtClean="0"/>
              <a:t>90% of Hawaii’s dry forests</a:t>
            </a:r>
          </a:p>
          <a:p>
            <a:pPr marL="914400" indent="-450850" eaLnBrk="1" hangingPunct="1">
              <a:lnSpc>
                <a:spcPct val="80000"/>
              </a:lnSpc>
              <a:buFont typeface="Arial" pitchFamily="34" charset="0"/>
              <a:buChar char="•"/>
            </a:pPr>
            <a:r>
              <a:rPr lang="en-US" dirty="0" smtClean="0"/>
              <a:t>81% of the nations fish communities</a:t>
            </a:r>
          </a:p>
          <a:p>
            <a:pPr marL="914400" indent="-450850" eaLnBrk="1" hangingPunct="1">
              <a:lnSpc>
                <a:spcPct val="80000"/>
              </a:lnSpc>
              <a:buFont typeface="Arial" pitchFamily="34" charset="0"/>
              <a:buChar char="•"/>
            </a:pPr>
            <a:r>
              <a:rPr lang="en-US" dirty="0" smtClean="0"/>
              <a:t>more than 50% of our wetlands.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32162">
                                            <p:txEl>
                                              <p:pRg st="1" end="1"/>
                                            </p:txEl>
                                          </p:spTgt>
                                        </p:tgtEl>
                                        <p:attrNameLst>
                                          <p:attrName>style.visibility</p:attrName>
                                        </p:attrNameLst>
                                      </p:cBhvr>
                                      <p:to>
                                        <p:strVal val="visible"/>
                                      </p:to>
                                    </p:set>
                                    <p:animEffect transition="in" filter="dissolve">
                                      <p:cBhvr>
                                        <p:cTn id="7" dur="500"/>
                                        <p:tgtEl>
                                          <p:spTgt spid="73216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32162">
                                            <p:txEl>
                                              <p:pRg st="2" end="2"/>
                                            </p:txEl>
                                          </p:spTgt>
                                        </p:tgtEl>
                                        <p:attrNameLst>
                                          <p:attrName>style.visibility</p:attrName>
                                        </p:attrNameLst>
                                      </p:cBhvr>
                                      <p:to>
                                        <p:strVal val="visible"/>
                                      </p:to>
                                    </p:set>
                                    <p:animEffect transition="in" filter="dissolve">
                                      <p:cBhvr>
                                        <p:cTn id="12" dur="500"/>
                                        <p:tgtEl>
                                          <p:spTgt spid="73216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32162">
                                            <p:txEl>
                                              <p:pRg st="3" end="3"/>
                                            </p:txEl>
                                          </p:spTgt>
                                        </p:tgtEl>
                                        <p:attrNameLst>
                                          <p:attrName>style.visibility</p:attrName>
                                        </p:attrNameLst>
                                      </p:cBhvr>
                                      <p:to>
                                        <p:strVal val="visible"/>
                                      </p:to>
                                    </p:set>
                                    <p:animEffect transition="in" filter="dissolve">
                                      <p:cBhvr>
                                        <p:cTn id="17" dur="500"/>
                                        <p:tgtEl>
                                          <p:spTgt spid="73216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32162">
                                            <p:txEl>
                                              <p:pRg st="4" end="4"/>
                                            </p:txEl>
                                          </p:spTgt>
                                        </p:tgtEl>
                                        <p:attrNameLst>
                                          <p:attrName>style.visibility</p:attrName>
                                        </p:attrNameLst>
                                      </p:cBhvr>
                                      <p:to>
                                        <p:strVal val="visible"/>
                                      </p:to>
                                    </p:set>
                                    <p:animEffect transition="in" filter="dissolve">
                                      <p:cBhvr>
                                        <p:cTn id="22" dur="500"/>
                                        <p:tgtEl>
                                          <p:spTgt spid="73216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32162">
                                            <p:txEl>
                                              <p:pRg st="5" end="5"/>
                                            </p:txEl>
                                          </p:spTgt>
                                        </p:tgtEl>
                                        <p:attrNameLst>
                                          <p:attrName>style.visibility</p:attrName>
                                        </p:attrNameLst>
                                      </p:cBhvr>
                                      <p:to>
                                        <p:strVal val="visible"/>
                                      </p:to>
                                    </p:set>
                                    <p:animEffect transition="in" filter="dissolve">
                                      <p:cBhvr>
                                        <p:cTn id="27" dur="500"/>
                                        <p:tgtEl>
                                          <p:spTgt spid="73216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32162">
                                            <p:txEl>
                                              <p:pRg st="6" end="6"/>
                                            </p:txEl>
                                          </p:spTgt>
                                        </p:tgtEl>
                                        <p:attrNameLst>
                                          <p:attrName>style.visibility</p:attrName>
                                        </p:attrNameLst>
                                      </p:cBhvr>
                                      <p:to>
                                        <p:strVal val="visible"/>
                                      </p:to>
                                    </p:set>
                                    <p:animEffect transition="in" filter="dissolve">
                                      <p:cBhvr>
                                        <p:cTn id="32" dur="500"/>
                                        <p:tgtEl>
                                          <p:spTgt spid="73216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1508" name="Picture 4" descr="5"/>
          <p:cNvPicPr>
            <a:picLocks noChangeAspect="1" noChangeArrowheads="1"/>
          </p:cNvPicPr>
          <p:nvPr/>
        </p:nvPicPr>
        <p:blipFill>
          <a:blip r:embed="rId2" cstate="print"/>
          <a:srcRect/>
          <a:stretch>
            <a:fillRect/>
          </a:stretch>
        </p:blipFill>
        <p:spPr bwMode="auto">
          <a:xfrm>
            <a:off x="457200" y="381000"/>
            <a:ext cx="8305800" cy="5943600"/>
          </a:xfrm>
          <a:prstGeom prst="rect">
            <a:avLst/>
          </a:prstGeom>
          <a:noFill/>
        </p:spPr>
      </p:pic>
      <p:sp>
        <p:nvSpPr>
          <p:cNvPr id="21509" name="Text Box 5"/>
          <p:cNvSpPr txBox="1">
            <a:spLocks noChangeArrowheads="1"/>
          </p:cNvSpPr>
          <p:nvPr/>
        </p:nvSpPr>
        <p:spPr bwMode="auto">
          <a:xfrm>
            <a:off x="3429000" y="6400800"/>
            <a:ext cx="5410200" cy="369332"/>
          </a:xfrm>
          <a:prstGeom prst="rect">
            <a:avLst/>
          </a:prstGeom>
          <a:noFill/>
          <a:ln w="9525">
            <a:noFill/>
            <a:miter lim="800000"/>
            <a:headEnd/>
            <a:tailEnd/>
          </a:ln>
          <a:effectLst/>
        </p:spPr>
        <p:txBody>
          <a:bodyPr wrap="square">
            <a:spAutoFit/>
          </a:bodyPr>
          <a:lstStyle/>
          <a:p>
            <a:pPr>
              <a:spcBef>
                <a:spcPct val="50000"/>
              </a:spcBef>
            </a:pPr>
            <a:r>
              <a:rPr lang="en-US" dirty="0">
                <a:solidFill>
                  <a:srgbClr val="FFFFFF"/>
                </a:solidFill>
                <a:latin typeface="Palatino Linotype" pitchFamily="18" charset="0"/>
              </a:rPr>
              <a:t>        Pulling a big load in </a:t>
            </a:r>
            <a:r>
              <a:rPr lang="en-US" dirty="0" err="1">
                <a:solidFill>
                  <a:srgbClr val="FFFFFF"/>
                </a:solidFill>
                <a:latin typeface="Palatino Linotype" pitchFamily="18" charset="0"/>
              </a:rPr>
              <a:t>Ewen</a:t>
            </a:r>
            <a:r>
              <a:rPr lang="en-US" dirty="0">
                <a:solidFill>
                  <a:srgbClr val="FFFFFF"/>
                </a:solidFill>
                <a:latin typeface="Palatino Linotype" pitchFamily="18" charset="0"/>
              </a:rPr>
              <a:t>, Michigan 1893</a:t>
            </a:r>
            <a:r>
              <a:rPr lang="en-US" dirty="0">
                <a:solidFill>
                  <a:srgbClr val="FFFFFF"/>
                </a:solidFill>
              </a:rPr>
              <a:t>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46"/>
          <p:cNvPicPr>
            <a:picLocks noChangeAspect="1" noChangeArrowheads="1"/>
          </p:cNvPicPr>
          <p:nvPr/>
        </p:nvPicPr>
        <p:blipFill>
          <a:blip r:embed="rId2" cstate="print"/>
          <a:srcRect/>
          <a:stretch>
            <a:fillRect/>
          </a:stretch>
        </p:blipFill>
        <p:spPr bwMode="auto">
          <a:xfrm rot="120000">
            <a:off x="4953000" y="0"/>
            <a:ext cx="4329113" cy="6400800"/>
          </a:xfrm>
          <a:prstGeom prst="rect">
            <a:avLst/>
          </a:prstGeom>
          <a:noFill/>
          <a:ln w="9525">
            <a:noFill/>
            <a:miter lim="800000"/>
            <a:headEnd/>
            <a:tailEnd/>
          </a:ln>
        </p:spPr>
      </p:pic>
      <p:sp>
        <p:nvSpPr>
          <p:cNvPr id="22531" name="Rectangle 2"/>
          <p:cNvSpPr>
            <a:spLocks noGrp="1" noChangeArrowheads="1"/>
          </p:cNvSpPr>
          <p:nvPr>
            <p:ph type="title"/>
          </p:nvPr>
        </p:nvSpPr>
        <p:spPr/>
        <p:txBody>
          <a:bodyPr/>
          <a:lstStyle/>
          <a:p>
            <a:pPr algn="l" eaLnBrk="1" hangingPunct="1"/>
            <a:r>
              <a:rPr lang="en-US" dirty="0" smtClean="0"/>
              <a:t>Plant Communities of Indiana</a:t>
            </a:r>
          </a:p>
        </p:txBody>
      </p:sp>
      <p:graphicFrame>
        <p:nvGraphicFramePr>
          <p:cNvPr id="23841" name="Group 289"/>
          <p:cNvGraphicFramePr>
            <a:graphicFrameLocks noGrp="1"/>
          </p:cNvGraphicFramePr>
          <p:nvPr>
            <p:ph idx="4294967295"/>
          </p:nvPr>
        </p:nvGraphicFramePr>
        <p:xfrm>
          <a:off x="914400" y="685800"/>
          <a:ext cx="3657600" cy="5226050"/>
        </p:xfrm>
        <a:graphic>
          <a:graphicData uri="http://schemas.openxmlformats.org/drawingml/2006/table">
            <a:tbl>
              <a:tblPr/>
              <a:tblGrid>
                <a:gridCol w="685800"/>
                <a:gridCol w="990600"/>
                <a:gridCol w="1981200"/>
              </a:tblGrid>
              <a:tr h="962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Arial" charset="0"/>
                        </a:rPr>
                        <a:t>Dry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dirty="0" smtClean="0">
                          <a:ln>
                            <a:noFill/>
                          </a:ln>
                          <a:solidFill>
                            <a:schemeClr val="tx2"/>
                          </a:solidFill>
                          <a:effectLst/>
                          <a:latin typeface="Arial" charset="0"/>
                        </a:rPr>
                        <a:t>Grass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Arial" charset="0"/>
                        </a:rPr>
                        <a:t>Prairie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5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dirty="0" smtClean="0">
                          <a:ln>
                            <a:noFill/>
                          </a:ln>
                          <a:solidFill>
                            <a:schemeClr val="tx2"/>
                          </a:solidFill>
                          <a:effectLst/>
                          <a:latin typeface="Arial" charset="0"/>
                        </a:rPr>
                        <a:t>Forest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Arial" charset="0"/>
                        </a:rPr>
                        <a:t>Oak-Hickory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9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Arial" charset="0"/>
                        </a:rPr>
                        <a:t>Mixed Mesophytic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Arial" charset="0"/>
                        </a:rPr>
                        <a:t>(Beech-Oak-Maple-Hickory)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5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Arial" charset="0"/>
                        </a:rPr>
                        <a:t>Beech-Maple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2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Arial" charset="0"/>
                        </a:rPr>
                        <a:t>Wet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Arial" charset="0"/>
                        </a:rPr>
                        <a:t>Wetland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86" name="Text Box 147"/>
          <p:cNvSpPr txBox="1">
            <a:spLocks noChangeArrowheads="1"/>
          </p:cNvSpPr>
          <p:nvPr/>
        </p:nvSpPr>
        <p:spPr bwMode="auto">
          <a:xfrm>
            <a:off x="974725" y="3084513"/>
            <a:ext cx="184150" cy="366712"/>
          </a:xfrm>
          <a:prstGeom prst="rect">
            <a:avLst/>
          </a:prstGeom>
          <a:noFill/>
          <a:ln w="9525">
            <a:noFill/>
            <a:miter lim="800000"/>
            <a:headEnd/>
            <a:tailEnd/>
          </a:ln>
        </p:spPr>
        <p:txBody>
          <a:bodyPr wrap="none">
            <a:spAutoFit/>
          </a:bodyPr>
          <a:lstStyle/>
          <a:p>
            <a:endParaRPr lang="en-US" sz="1800" dirty="0"/>
          </a:p>
        </p:txBody>
      </p:sp>
      <p:sp>
        <p:nvSpPr>
          <p:cNvPr id="22613" name="Text Box 284"/>
          <p:cNvSpPr txBox="1">
            <a:spLocks noChangeArrowheads="1"/>
          </p:cNvSpPr>
          <p:nvPr/>
        </p:nvSpPr>
        <p:spPr bwMode="auto">
          <a:xfrm>
            <a:off x="838200" y="6400800"/>
            <a:ext cx="8305800" cy="457200"/>
          </a:xfrm>
          <a:prstGeom prst="rect">
            <a:avLst/>
          </a:prstGeom>
          <a:noFill/>
          <a:ln w="9525">
            <a:noFill/>
            <a:miter lim="800000"/>
            <a:headEnd/>
            <a:tailEnd/>
          </a:ln>
        </p:spPr>
        <p:txBody>
          <a:bodyPr>
            <a:spAutoFit/>
          </a:bodyPr>
          <a:lstStyle/>
          <a:p>
            <a:r>
              <a:rPr lang="en-US" sz="1200" dirty="0"/>
              <a:t>Lindsey, A. A., W. B. </a:t>
            </a:r>
            <a:r>
              <a:rPr lang="en-US" sz="1200" dirty="0" smtClean="0"/>
              <a:t>Crankshaw, and </a:t>
            </a:r>
            <a:r>
              <a:rPr lang="en-US" sz="1200" dirty="0"/>
              <a:t>S. A. Qadir.  1965.  </a:t>
            </a:r>
            <a:r>
              <a:rPr lang="en-US" sz="1200" b="1" dirty="0"/>
              <a:t>Soil Relations and Distribution Map of the Vegetation of Presettlement Indiana</a:t>
            </a:r>
            <a:r>
              <a:rPr lang="en-US" sz="1200" dirty="0"/>
              <a:t>.  </a:t>
            </a:r>
            <a:r>
              <a:rPr lang="en-US" sz="1200" i="1" dirty="0"/>
              <a:t>Botanical Gazette</a:t>
            </a:r>
            <a:r>
              <a:rPr lang="en-US" sz="1200" dirty="0"/>
              <a:t>, 126(3): 155-163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838200" y="0"/>
            <a:ext cx="8305800" cy="685800"/>
          </a:xfrm>
        </p:spPr>
        <p:txBody>
          <a:bodyPr/>
          <a:lstStyle/>
          <a:p>
            <a:pPr eaLnBrk="1" hangingPunct="1"/>
            <a:r>
              <a:rPr lang="en-US" dirty="0" smtClean="0"/>
              <a:t>Indiana State Seal</a:t>
            </a:r>
          </a:p>
        </p:txBody>
      </p:sp>
      <p:pic>
        <p:nvPicPr>
          <p:cNvPr id="248836" name="Picture 4"/>
          <p:cNvPicPr>
            <a:picLocks noChangeAspect="1" noChangeArrowheads="1"/>
          </p:cNvPicPr>
          <p:nvPr/>
        </p:nvPicPr>
        <p:blipFill>
          <a:blip r:embed="rId2" cstate="print"/>
          <a:srcRect/>
          <a:stretch>
            <a:fillRect/>
          </a:stretch>
        </p:blipFill>
        <p:spPr bwMode="auto">
          <a:xfrm>
            <a:off x="1752600" y="494108"/>
            <a:ext cx="6477000" cy="63638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8836"/>
                                        </p:tgtEl>
                                        <p:attrNameLst>
                                          <p:attrName>style.visibility</p:attrName>
                                        </p:attrNameLst>
                                      </p:cBhvr>
                                      <p:to>
                                        <p:strVal val="visible"/>
                                      </p:to>
                                    </p:set>
                                    <p:animEffect transition="in" filter="dissolve">
                                      <p:cBhvr>
                                        <p:cTn id="7" dur="500"/>
                                        <p:tgtEl>
                                          <p:spTgt spid="248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800px-Everglades_Sawgrass_Prairie_Moni3.JPG"/>
          <p:cNvPicPr>
            <a:picLocks noChangeAspect="1"/>
          </p:cNvPicPr>
          <p:nvPr/>
        </p:nvPicPr>
        <p:blipFill>
          <a:blip r:embed="rId2" cstate="print"/>
          <a:srcRect r="6333"/>
          <a:stretch>
            <a:fillRect/>
          </a:stretch>
        </p:blipFill>
        <p:spPr>
          <a:xfrm>
            <a:off x="0" y="0"/>
            <a:ext cx="9144000" cy="6858000"/>
          </a:xfrm>
          <a:prstGeom prst="rect">
            <a:avLst/>
          </a:prstGeom>
        </p:spPr>
      </p:pic>
      <p:sp>
        <p:nvSpPr>
          <p:cNvPr id="5" name="Text Placeholder 4"/>
          <p:cNvSpPr>
            <a:spLocks noGrp="1"/>
          </p:cNvSpPr>
          <p:nvPr>
            <p:ph type="body" sz="quarter" idx="10"/>
          </p:nvPr>
        </p:nvSpPr>
        <p:spPr>
          <a:xfrm>
            <a:off x="0" y="0"/>
            <a:ext cx="9144000" cy="6858000"/>
          </a:xfrm>
        </p:spPr>
        <p:txBody>
          <a:bodyPr/>
          <a:lstStyle/>
          <a:p>
            <a:r>
              <a:rPr lang="en-US" dirty="0" smtClean="0">
                <a:solidFill>
                  <a:schemeClr val="tx1"/>
                </a:solidFill>
                <a:effectLst>
                  <a:outerShdw blurRad="50800" dist="50800" dir="5400000" algn="ctr" rotWithShape="0">
                    <a:srgbClr val="FFFFFF"/>
                  </a:outerShdw>
                </a:effectLst>
              </a:rPr>
              <a:t>Everglades National Park:</a:t>
            </a:r>
          </a:p>
          <a:p>
            <a:r>
              <a:rPr lang="en-US" dirty="0" smtClean="0">
                <a:solidFill>
                  <a:schemeClr val="tx1"/>
                </a:solidFill>
                <a:effectLst>
                  <a:outerShdw blurRad="50800" dist="50800" dir="5400000" algn="ctr" rotWithShape="0">
                    <a:srgbClr val="FFFFFF"/>
                  </a:outerShdw>
                </a:effectLst>
              </a:rPr>
              <a:t>Are the alligators real?</a:t>
            </a:r>
          </a:p>
          <a:p>
            <a:r>
              <a:rPr lang="en-US" dirty="0" smtClean="0">
                <a:solidFill>
                  <a:schemeClr val="tx1"/>
                </a:solidFill>
                <a:effectLst>
                  <a:outerShdw blurRad="50800" dist="50800" dir="5400000" algn="ctr" rotWithShape="0">
                    <a:srgbClr val="FFFFFF"/>
                  </a:outerShdw>
                </a:effectLst>
              </a:rPr>
              <a:t>Are the baby alligators for sale?</a:t>
            </a:r>
          </a:p>
          <a:p>
            <a:r>
              <a:rPr lang="en-US" dirty="0" smtClean="0">
                <a:solidFill>
                  <a:schemeClr val="tx1"/>
                </a:solidFill>
                <a:effectLst>
                  <a:outerShdw blurRad="50800" dist="50800" dir="5400000" algn="ctr" rotWithShape="0">
                    <a:srgbClr val="FFFFFF"/>
                  </a:outerShdw>
                </a:effectLst>
              </a:rPr>
              <a:t>Where are all the rides?</a:t>
            </a:r>
          </a:p>
          <a:p>
            <a:r>
              <a:rPr lang="en-US" dirty="0" smtClean="0">
                <a:solidFill>
                  <a:schemeClr val="tx1"/>
                </a:solidFill>
                <a:effectLst>
                  <a:outerShdw blurRad="50800" dist="50800" dir="5400000" algn="ctr" rotWithShape="0">
                    <a:srgbClr val="FFFFFF"/>
                  </a:outerShdw>
                </a:effectLst>
              </a:rPr>
              <a:t>What time does the two o'clock bus leave?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dissolv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dissolv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838200" y="0"/>
            <a:ext cx="8305800" cy="685800"/>
          </a:xfrm>
        </p:spPr>
        <p:txBody>
          <a:bodyPr/>
          <a:lstStyle/>
          <a:p>
            <a:r>
              <a:rPr lang="en-US" dirty="0" smtClean="0"/>
              <a:t>Plant Communities of Indiana</a:t>
            </a:r>
          </a:p>
        </p:txBody>
      </p:sp>
      <p:sp>
        <p:nvSpPr>
          <p:cNvPr id="236547" name="Rectangle 3"/>
          <p:cNvSpPr>
            <a:spLocks noGrp="1" noChangeArrowheads="1"/>
          </p:cNvSpPr>
          <p:nvPr>
            <p:ph idx="4294967295"/>
          </p:nvPr>
        </p:nvSpPr>
        <p:spPr>
          <a:xfrm>
            <a:off x="838200" y="685800"/>
            <a:ext cx="5181600" cy="6172200"/>
          </a:xfrm>
        </p:spPr>
        <p:txBody>
          <a:bodyPr/>
          <a:lstStyle/>
          <a:p>
            <a:pPr marL="0" indent="0" eaLnBrk="1" hangingPunct="1">
              <a:buFont typeface="Wingdings" pitchFamily="2" charset="2"/>
              <a:buNone/>
            </a:pPr>
            <a:r>
              <a:rPr lang="en-US" sz="2800" dirty="0" smtClean="0"/>
              <a:t>“Robert Ridgway, and eminent naturalist who studied and photographed the forests of the Lower Wabash River during the 1870s and 1880s, described the stands of timber of that region as ‘an exceedingly heavy virgin forest, some of the heaviest hardwood forest I have ever seen – as I have twice visited the Tropics (Central America) – covering almost the entire floodplain on the Indiana side.’”</a:t>
            </a:r>
          </a:p>
        </p:txBody>
      </p:sp>
      <p:pic>
        <p:nvPicPr>
          <p:cNvPr id="4" name="Picture 5"/>
          <p:cNvPicPr>
            <a:picLocks noChangeAspect="1" noChangeArrowheads="1"/>
          </p:cNvPicPr>
          <p:nvPr/>
        </p:nvPicPr>
        <p:blipFill>
          <a:blip r:embed="rId2" cstate="print"/>
          <a:srcRect/>
          <a:stretch>
            <a:fillRect/>
          </a:stretch>
        </p:blipFill>
        <p:spPr bwMode="auto">
          <a:xfrm>
            <a:off x="5943600" y="0"/>
            <a:ext cx="3175000" cy="4572000"/>
          </a:xfrm>
          <a:prstGeom prst="rect">
            <a:avLst/>
          </a:prstGeom>
          <a:noFill/>
          <a:ln w="9525">
            <a:noFill/>
            <a:miter lim="800000"/>
            <a:headEnd/>
            <a:tailEnd/>
          </a:ln>
        </p:spPr>
      </p:pic>
      <p:sp>
        <p:nvSpPr>
          <p:cNvPr id="5" name="Text Box 9"/>
          <p:cNvSpPr txBox="1">
            <a:spLocks noChangeArrowheads="1"/>
          </p:cNvSpPr>
          <p:nvPr/>
        </p:nvSpPr>
        <p:spPr bwMode="auto">
          <a:xfrm>
            <a:off x="5943600" y="4495800"/>
            <a:ext cx="3200400" cy="1200329"/>
          </a:xfrm>
          <a:prstGeom prst="rect">
            <a:avLst/>
          </a:prstGeom>
          <a:noFill/>
          <a:ln w="9525">
            <a:noFill/>
            <a:miter lim="800000"/>
            <a:headEnd/>
            <a:tailEnd/>
          </a:ln>
        </p:spPr>
        <p:txBody>
          <a:bodyPr wrap="square">
            <a:spAutoFit/>
          </a:bodyPr>
          <a:lstStyle/>
          <a:p>
            <a:r>
              <a:rPr lang="en-US" sz="1800" dirty="0"/>
              <a:t>Jackson, M. T. 2000. The Natural Heritage of Indiana. Indiana University Press, Bloomington.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838200" y="0"/>
            <a:ext cx="8305800" cy="685800"/>
          </a:xfrm>
        </p:spPr>
        <p:txBody>
          <a:bodyPr/>
          <a:lstStyle/>
          <a:p>
            <a:r>
              <a:rPr lang="en-US" dirty="0" smtClean="0"/>
              <a:t>Plant Communities of Indiana</a:t>
            </a:r>
          </a:p>
        </p:txBody>
      </p:sp>
      <p:sp>
        <p:nvSpPr>
          <p:cNvPr id="237571" name="Rectangle 3"/>
          <p:cNvSpPr>
            <a:spLocks noGrp="1" noChangeArrowheads="1"/>
          </p:cNvSpPr>
          <p:nvPr>
            <p:ph idx="4294967295"/>
          </p:nvPr>
        </p:nvSpPr>
        <p:spPr>
          <a:xfrm>
            <a:off x="838200" y="685800"/>
            <a:ext cx="8305800" cy="6172200"/>
          </a:xfrm>
        </p:spPr>
        <p:txBody>
          <a:bodyPr/>
          <a:lstStyle/>
          <a:p>
            <a:pPr marL="463550" indent="-463550" eaLnBrk="1" hangingPunct="1">
              <a:lnSpc>
                <a:spcPct val="90000"/>
              </a:lnSpc>
              <a:buFont typeface="Wingdings" pitchFamily="2" charset="2"/>
              <a:buNone/>
            </a:pPr>
            <a:r>
              <a:rPr lang="en-US" sz="2800" dirty="0" smtClean="0"/>
              <a:t>“Ridgeway measured several sycamores at [8.0 to 9.5 feet in diameter] with overall heights of 160 to almost 200 feet.  Several cypress stumps were measured in Knox County at 8 and 9 feet in diameter above their buttressed bases.  He also measured a tuliptree, now rarely encountered on floodplains, that taped [8 feet in diameter], 91 feet to the first limb, and 190 feet total height.  The maximum diameter he recorded for a tuliptree was 11 feet; the average diameter of 18 measured specimens  was 6.2 feet.  Heights ranged from 110 to 168 feet, averaging 143.5.</a:t>
            </a:r>
          </a:p>
          <a:p>
            <a:pPr marL="463550" indent="-463550" eaLnBrk="1" hangingPunct="1">
              <a:lnSpc>
                <a:spcPct val="90000"/>
              </a:lnSpc>
              <a:buFont typeface="Wingdings" pitchFamily="2" charset="2"/>
              <a:buNone/>
            </a:pPr>
            <a:r>
              <a:rPr lang="en-US" sz="2800" dirty="0" smtClean="0"/>
              <a:t>Ridgeway’s measurements were of felled trees, so we can be confident of his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7571">
                                            <p:txEl>
                                              <p:pRg st="1" end="1"/>
                                            </p:txEl>
                                          </p:spTgt>
                                        </p:tgtEl>
                                        <p:attrNameLst>
                                          <p:attrName>style.visibility</p:attrName>
                                        </p:attrNameLst>
                                      </p:cBhvr>
                                      <p:to>
                                        <p:strVal val="visible"/>
                                      </p:to>
                                    </p:set>
                                    <p:animEffect transition="in" filter="dissolve">
                                      <p:cBhvr>
                                        <p:cTn id="7" dur="500"/>
                                        <p:tgtEl>
                                          <p:spTgt spid="2375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838200" y="0"/>
            <a:ext cx="8305800" cy="685800"/>
          </a:xfrm>
        </p:spPr>
        <p:txBody>
          <a:bodyPr/>
          <a:lstStyle/>
          <a:p>
            <a:r>
              <a:rPr lang="en-US" dirty="0" smtClean="0"/>
              <a:t>Plant Communities of Indiana</a:t>
            </a:r>
          </a:p>
        </p:txBody>
      </p:sp>
      <p:sp>
        <p:nvSpPr>
          <p:cNvPr id="245763" name="Rectangle 3"/>
          <p:cNvSpPr>
            <a:spLocks noGrp="1" noChangeArrowheads="1"/>
          </p:cNvSpPr>
          <p:nvPr>
            <p:ph idx="4294967295"/>
          </p:nvPr>
        </p:nvSpPr>
        <p:spPr>
          <a:xfrm>
            <a:off x="838200" y="685800"/>
            <a:ext cx="8305800" cy="6172200"/>
          </a:xfrm>
        </p:spPr>
        <p:txBody>
          <a:bodyPr/>
          <a:lstStyle/>
          <a:p>
            <a:pPr marL="463550" indent="-463550" eaLnBrk="1" hangingPunct="1">
              <a:buFont typeface="Wingdings" pitchFamily="2" charset="2"/>
              <a:buNone/>
            </a:pPr>
            <a:r>
              <a:rPr lang="en-US" sz="2800" dirty="0" smtClean="0"/>
              <a:t>“Today, much less than 1 percent of the state remains in high-quality natural area.  It is indeed sobering to realize that of the 20 million acres of original primeval forest that once occurred in Indiana – nearly enough to encircle the world one and a quarter times as a mile-wide band – today scarcely enough remains of high-quality old-growth forest in private ownership to encompass the Indianapolis Motor Speedway at the same one-mile width.”</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rlsbad_Interior_Formations.jpg"/>
          <p:cNvPicPr>
            <a:picLocks noChangeAspect="1"/>
          </p:cNvPicPr>
          <p:nvPr/>
        </p:nvPicPr>
        <p:blipFill>
          <a:blip r:embed="rId2" cstate="print">
            <a:lum bright="-10000"/>
          </a:blip>
          <a:srcRect l="9000"/>
          <a:stretch>
            <a:fillRect/>
          </a:stretch>
        </p:blipFill>
        <p:spPr>
          <a:xfrm>
            <a:off x="0" y="0"/>
            <a:ext cx="9144000" cy="6858000"/>
          </a:xfrm>
          <a:prstGeom prst="rect">
            <a:avLst/>
          </a:prstGeom>
        </p:spPr>
      </p:pic>
      <p:sp>
        <p:nvSpPr>
          <p:cNvPr id="6" name="Text Placeholder 5"/>
          <p:cNvSpPr>
            <a:spLocks noGrp="1"/>
          </p:cNvSpPr>
          <p:nvPr>
            <p:ph type="body" sz="quarter" idx="10"/>
          </p:nvPr>
        </p:nvSpPr>
        <p:spPr>
          <a:xfrm>
            <a:off x="0" y="0"/>
            <a:ext cx="9144000" cy="6858000"/>
          </a:xfrm>
        </p:spPr>
        <p:txBody>
          <a:bodyPr/>
          <a:lstStyle/>
          <a:p>
            <a:r>
              <a:rPr lang="en-US" dirty="0" smtClean="0">
                <a:solidFill>
                  <a:srgbClr val="FFFFFF"/>
                </a:solidFill>
                <a:effectLst>
                  <a:outerShdw blurRad="127000" dist="25400" dir="5400000" algn="ctr" rotWithShape="0">
                    <a:schemeClr val="tx1"/>
                  </a:outerShdw>
                </a:effectLst>
              </a:rPr>
              <a:t>Carlsbad Caverns National Park:</a:t>
            </a:r>
          </a:p>
          <a:p>
            <a:r>
              <a:rPr lang="en-US" dirty="0" smtClean="0">
                <a:solidFill>
                  <a:srgbClr val="FFFFFF"/>
                </a:solidFill>
                <a:effectLst>
                  <a:outerShdw blurRad="127000" dist="25400" dir="5400000" algn="ctr" rotWithShape="0">
                    <a:schemeClr val="tx1"/>
                  </a:outerShdw>
                </a:effectLst>
              </a:rPr>
              <a:t>How much of the cave is underground?</a:t>
            </a:r>
          </a:p>
          <a:p>
            <a:r>
              <a:rPr lang="en-US" dirty="0" smtClean="0">
                <a:solidFill>
                  <a:srgbClr val="FFFFFF"/>
                </a:solidFill>
                <a:effectLst>
                  <a:outerShdw blurRad="127000" dist="25400" dir="5400000" algn="ctr" rotWithShape="0">
                    <a:schemeClr val="tx1"/>
                  </a:outerShdw>
                </a:effectLst>
              </a:rPr>
              <a:t>Does it ever rain in here?</a:t>
            </a:r>
          </a:p>
          <a:p>
            <a:r>
              <a:rPr lang="en-US" dirty="0" smtClean="0">
                <a:solidFill>
                  <a:srgbClr val="FFFFFF"/>
                </a:solidFill>
                <a:effectLst>
                  <a:outerShdw blurRad="127000" dist="25400" dir="5400000" algn="ctr" rotWithShape="0">
                    <a:schemeClr val="tx1"/>
                  </a:outerShdw>
                </a:effectLst>
              </a:rPr>
              <a:t>How many Ping-Pong balls would it take to fill this up?</a:t>
            </a:r>
          </a:p>
          <a:p>
            <a:r>
              <a:rPr lang="en-US" dirty="0" smtClean="0">
                <a:solidFill>
                  <a:srgbClr val="FFFFFF"/>
                </a:solidFill>
                <a:effectLst>
                  <a:outerShdw blurRad="127000" dist="25400" dir="5400000" algn="ctr" rotWithShape="0">
                    <a:schemeClr val="tx1"/>
                  </a:outerShdw>
                </a:effectLst>
              </a:rPr>
              <a:t>So what is this… just a hole in the ground?</a:t>
            </a:r>
          </a:p>
          <a:p>
            <a:r>
              <a:rPr lang="en-US" dirty="0" smtClean="0">
                <a:solidFill>
                  <a:srgbClr val="FFFFFF"/>
                </a:solidFill>
                <a:effectLst>
                  <a:outerShdw blurRad="127000" dist="25400" dir="5400000" algn="ctr" rotWithShape="0">
                    <a:schemeClr val="tx1"/>
                  </a:outerShdw>
                </a:effectLst>
              </a:rPr>
              <a:t>So what's in the unexplored part of the cave?</a:t>
            </a:r>
          </a:p>
          <a:p>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dissolv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dissolve">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38200" y="0"/>
            <a:ext cx="3276600" cy="914400"/>
          </a:xfrm>
        </p:spPr>
        <p:txBody>
          <a:bodyPr/>
          <a:lstStyle/>
          <a:p>
            <a:r>
              <a:rPr lang="en-US" dirty="0" smtClean="0"/>
              <a:t>What have we done to species?</a:t>
            </a:r>
            <a:endParaRPr lang="en-US" dirty="0"/>
          </a:p>
        </p:txBody>
      </p:sp>
      <p:sp>
        <p:nvSpPr>
          <p:cNvPr id="6" name="Text Placeholder 5"/>
          <p:cNvSpPr>
            <a:spLocks noGrp="1"/>
          </p:cNvSpPr>
          <p:nvPr>
            <p:ph type="body" sz="quarter" idx="10"/>
          </p:nvPr>
        </p:nvSpPr>
        <p:spPr>
          <a:xfrm>
            <a:off x="838200" y="914400"/>
            <a:ext cx="3200400" cy="5943600"/>
          </a:xfrm>
        </p:spPr>
        <p:txBody>
          <a:bodyPr/>
          <a:lstStyle/>
          <a:p>
            <a:r>
              <a:rPr lang="en-US" sz="2400" dirty="0" smtClean="0"/>
              <a:t>Psalm 104:24 (NIV)</a:t>
            </a:r>
            <a:br>
              <a:rPr lang="en-US" sz="2400" dirty="0" smtClean="0"/>
            </a:br>
            <a:r>
              <a:rPr lang="en-US" sz="2400" dirty="0" smtClean="0"/>
              <a:t>How many are your works, O LORD! </a:t>
            </a:r>
            <a:br>
              <a:rPr lang="en-US" sz="2400" dirty="0" smtClean="0"/>
            </a:br>
            <a:r>
              <a:rPr lang="en-US" sz="2400" dirty="0" smtClean="0"/>
              <a:t>In wisdom you made them all; </a:t>
            </a:r>
            <a:br>
              <a:rPr lang="en-US" sz="2400" dirty="0" smtClean="0"/>
            </a:br>
            <a:r>
              <a:rPr lang="en-US" sz="2400" dirty="0" smtClean="0"/>
              <a:t>the earth is </a:t>
            </a:r>
            <a:r>
              <a:rPr lang="en-US" sz="2400" u="sng" dirty="0" smtClean="0"/>
              <a:t>full</a:t>
            </a:r>
            <a:r>
              <a:rPr lang="en-US" sz="2400" dirty="0" smtClean="0"/>
              <a:t> of your creatures.</a:t>
            </a:r>
            <a:endParaRPr lang="en-US" sz="2400" u="sng" dirty="0" smtClean="0"/>
          </a:p>
          <a:p>
            <a:endParaRPr lang="en-US" sz="2400" u="sng" dirty="0" smtClean="0"/>
          </a:p>
          <a:p>
            <a:endParaRPr lang="en-US" sz="2400" dirty="0" smtClean="0"/>
          </a:p>
          <a:p>
            <a:r>
              <a:rPr lang="en-US" sz="2400" dirty="0" smtClean="0"/>
              <a:t>…until now…</a:t>
            </a:r>
            <a:endParaRPr lang="en-US" sz="2400" dirty="0" smtClean="0">
              <a:hlinkClick r:id="rId2"/>
            </a:endParaRPr>
          </a:p>
          <a:p>
            <a:endParaRPr lang="en-US" dirty="0"/>
          </a:p>
        </p:txBody>
      </p:sp>
      <p:pic>
        <p:nvPicPr>
          <p:cNvPr id="4" name="Picture 3" descr="438px-Friendly_Female_Koala.JPG"/>
          <p:cNvPicPr>
            <a:picLocks noChangeAspect="1"/>
          </p:cNvPicPr>
          <p:nvPr/>
        </p:nvPicPr>
        <p:blipFill>
          <a:blip r:embed="rId3" cstate="screen"/>
          <a:srcRect r="-289"/>
          <a:stretch>
            <a:fillRect/>
          </a:stretch>
        </p:blipFill>
        <p:spPr>
          <a:xfrm>
            <a:off x="4114800" y="0"/>
            <a:ext cx="50292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dissolve">
                                      <p:cBhvr>
                                        <p:cTn id="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pSp>
        <p:nvGrpSpPr>
          <p:cNvPr id="2" name="Group 12"/>
          <p:cNvGrpSpPr/>
          <p:nvPr/>
        </p:nvGrpSpPr>
        <p:grpSpPr>
          <a:xfrm>
            <a:off x="-1" y="0"/>
            <a:ext cx="9144001" cy="5867400"/>
            <a:chOff x="0" y="990600"/>
            <a:chExt cx="9144001" cy="5867400"/>
          </a:xfrm>
        </p:grpSpPr>
        <p:pic>
          <p:nvPicPr>
            <p:cNvPr id="1026" name="Picture 2"/>
            <p:cNvPicPr>
              <a:picLocks noChangeAspect="1" noChangeArrowheads="1"/>
            </p:cNvPicPr>
            <p:nvPr/>
          </p:nvPicPr>
          <p:blipFill>
            <a:blip r:embed="rId2" cstate="screen"/>
            <a:srcRect/>
            <a:stretch>
              <a:fillRect/>
            </a:stretch>
          </p:blipFill>
          <p:spPr bwMode="auto">
            <a:xfrm>
              <a:off x="0" y="990600"/>
              <a:ext cx="9144001" cy="5867400"/>
            </a:xfrm>
            <a:prstGeom prst="rect">
              <a:avLst/>
            </a:prstGeom>
            <a:noFill/>
            <a:ln w="9525">
              <a:noFill/>
              <a:miter lim="800000"/>
              <a:headEnd/>
              <a:tailEnd/>
            </a:ln>
          </p:spPr>
        </p:pic>
        <p:sp>
          <p:nvSpPr>
            <p:cNvPr id="9" name="Rectangle 8"/>
            <p:cNvSpPr/>
            <p:nvPr/>
          </p:nvSpPr>
          <p:spPr>
            <a:xfrm>
              <a:off x="6019800" y="5562600"/>
              <a:ext cx="1676400" cy="1295400"/>
            </a:xfrm>
            <a:prstGeom prst="rect">
              <a:avLst/>
            </a:prstGeom>
            <a:solidFill>
              <a:srgbClr val="FFFFFF"/>
            </a:solidFill>
          </p:spPr>
          <p:txBody>
            <a:bodyPr wrap="square" rtlCol="0" anchor="ctr">
              <a:noAutofit/>
            </a:bodyPr>
            <a:lstStyle/>
            <a:p>
              <a:pPr algn="r"/>
              <a:endParaRPr lang="en-US" dirty="0" smtClean="0">
                <a:hlinkClick r:id="rId3"/>
              </a:endParaRPr>
            </a:p>
          </p:txBody>
        </p:sp>
      </p:grpSp>
      <p:sp>
        <p:nvSpPr>
          <p:cNvPr id="5" name="Rectangle 4"/>
          <p:cNvSpPr/>
          <p:nvPr/>
        </p:nvSpPr>
        <p:spPr>
          <a:xfrm>
            <a:off x="6620681" y="6519446"/>
            <a:ext cx="2523319" cy="338554"/>
          </a:xfrm>
          <a:prstGeom prst="rect">
            <a:avLst/>
          </a:prstGeom>
        </p:spPr>
        <p:txBody>
          <a:bodyPr wrap="square">
            <a:spAutoFit/>
          </a:bodyPr>
          <a:lstStyle/>
          <a:p>
            <a:pPr algn="r"/>
            <a:r>
              <a:rPr lang="en-US" sz="1600" dirty="0" smtClean="0">
                <a:hlinkClick r:id="rId4"/>
              </a:rPr>
              <a:t>http://www.iucnredlist.org/</a:t>
            </a:r>
            <a:endParaRPr lang="en-US"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screen"/>
          <a:srcRect/>
          <a:stretch>
            <a:fillRect/>
          </a:stretch>
        </p:blipFill>
        <p:spPr bwMode="auto">
          <a:xfrm>
            <a:off x="12357" y="685800"/>
            <a:ext cx="3340100" cy="2743200"/>
          </a:xfrm>
          <a:prstGeom prst="rect">
            <a:avLst/>
          </a:prstGeom>
          <a:noFill/>
          <a:ln w="9525">
            <a:noFill/>
            <a:miter lim="800000"/>
            <a:headEnd/>
            <a:tailEnd/>
          </a:ln>
        </p:spPr>
      </p:pic>
      <p:pic>
        <p:nvPicPr>
          <p:cNvPr id="2051" name="Picture 3"/>
          <p:cNvPicPr>
            <a:picLocks noChangeAspect="1" noChangeArrowheads="1"/>
          </p:cNvPicPr>
          <p:nvPr/>
        </p:nvPicPr>
        <p:blipFill>
          <a:blip r:embed="rId3" cstate="screen"/>
          <a:srcRect/>
          <a:stretch>
            <a:fillRect/>
          </a:stretch>
        </p:blipFill>
        <p:spPr bwMode="auto">
          <a:xfrm>
            <a:off x="7644724" y="698157"/>
            <a:ext cx="1474564" cy="2729168"/>
          </a:xfrm>
          <a:prstGeom prst="rect">
            <a:avLst/>
          </a:prstGeom>
          <a:noFill/>
          <a:ln w="9525">
            <a:noFill/>
            <a:miter lim="800000"/>
            <a:headEnd/>
            <a:tailEnd/>
          </a:ln>
        </p:spPr>
      </p:pic>
      <p:sp>
        <p:nvSpPr>
          <p:cNvPr id="5" name="Rectangle 4"/>
          <p:cNvSpPr/>
          <p:nvPr/>
        </p:nvSpPr>
        <p:spPr>
          <a:xfrm>
            <a:off x="1143000" y="6519446"/>
            <a:ext cx="8001000" cy="338554"/>
          </a:xfrm>
          <a:prstGeom prst="rect">
            <a:avLst/>
          </a:prstGeom>
        </p:spPr>
        <p:txBody>
          <a:bodyPr wrap="square">
            <a:spAutoFit/>
          </a:bodyPr>
          <a:lstStyle/>
          <a:p>
            <a:pPr algn="r"/>
            <a:r>
              <a:rPr lang="en-US" sz="1600" dirty="0" smtClean="0">
                <a:hlinkClick r:id="rId4"/>
              </a:rPr>
              <a:t>http://www.iucnredlist.org/documents/summarystatistics/2010_1RL_Stats_Table_1.pdf</a:t>
            </a:r>
            <a:endParaRPr lang="en-US" sz="1600" dirty="0"/>
          </a:p>
        </p:txBody>
      </p:sp>
      <p:grpSp>
        <p:nvGrpSpPr>
          <p:cNvPr id="2" name="Group 7"/>
          <p:cNvGrpSpPr/>
          <p:nvPr/>
        </p:nvGrpSpPr>
        <p:grpSpPr>
          <a:xfrm>
            <a:off x="0" y="4191000"/>
            <a:ext cx="9144000" cy="1981200"/>
            <a:chOff x="0" y="3505200"/>
            <a:chExt cx="9144000" cy="1981200"/>
          </a:xfrm>
        </p:grpSpPr>
        <p:pic>
          <p:nvPicPr>
            <p:cNvPr id="2052" name="Picture 4"/>
            <p:cNvPicPr>
              <a:picLocks noChangeAspect="1" noChangeArrowheads="1"/>
            </p:cNvPicPr>
            <p:nvPr/>
          </p:nvPicPr>
          <p:blipFill>
            <a:blip r:embed="rId5" cstate="screen"/>
            <a:srcRect/>
            <a:stretch>
              <a:fillRect/>
            </a:stretch>
          </p:blipFill>
          <p:spPr bwMode="auto">
            <a:xfrm>
              <a:off x="0" y="4191000"/>
              <a:ext cx="9144000" cy="1295400"/>
            </a:xfrm>
            <a:prstGeom prst="rect">
              <a:avLst/>
            </a:prstGeom>
            <a:noFill/>
            <a:ln w="9525">
              <a:noFill/>
              <a:miter lim="800000"/>
              <a:headEnd/>
              <a:tailEnd/>
            </a:ln>
          </p:spPr>
        </p:pic>
        <p:pic>
          <p:nvPicPr>
            <p:cNvPr id="2053" name="Picture 5"/>
            <p:cNvPicPr>
              <a:picLocks noChangeAspect="1" noChangeArrowheads="1"/>
            </p:cNvPicPr>
            <p:nvPr/>
          </p:nvPicPr>
          <p:blipFill>
            <a:blip r:embed="rId6" cstate="screen"/>
            <a:srcRect/>
            <a:stretch>
              <a:fillRect/>
            </a:stretch>
          </p:blipFill>
          <p:spPr bwMode="auto">
            <a:xfrm>
              <a:off x="0" y="3505200"/>
              <a:ext cx="9144000" cy="655608"/>
            </a:xfrm>
            <a:prstGeom prst="rect">
              <a:avLst/>
            </a:prstGeom>
            <a:noFill/>
            <a:ln w="9525">
              <a:noFill/>
              <a:miter lim="800000"/>
              <a:headEnd/>
              <a:tailEnd/>
            </a:ln>
          </p:spPr>
        </p:pic>
      </p:grpSp>
      <p:pic>
        <p:nvPicPr>
          <p:cNvPr id="9" name="Picture 2"/>
          <p:cNvPicPr>
            <a:picLocks noChangeAspect="1" noChangeArrowheads="1"/>
          </p:cNvPicPr>
          <p:nvPr/>
        </p:nvPicPr>
        <p:blipFill>
          <a:blip r:embed="rId7" cstate="screen"/>
          <a:srcRect/>
          <a:stretch>
            <a:fillRect/>
          </a:stretch>
        </p:blipFill>
        <p:spPr bwMode="auto">
          <a:xfrm>
            <a:off x="3328087" y="685800"/>
            <a:ext cx="1471836" cy="2743200"/>
          </a:xfrm>
          <a:prstGeom prst="rect">
            <a:avLst/>
          </a:prstGeom>
          <a:noFill/>
          <a:ln w="9525">
            <a:noFill/>
            <a:miter lim="800000"/>
            <a:headEnd/>
            <a:tailEnd/>
          </a:ln>
        </p:spPr>
      </p:pic>
      <p:pic>
        <p:nvPicPr>
          <p:cNvPr id="10" name="Picture 3"/>
          <p:cNvPicPr>
            <a:picLocks noChangeAspect="1" noChangeArrowheads="1"/>
          </p:cNvPicPr>
          <p:nvPr/>
        </p:nvPicPr>
        <p:blipFill>
          <a:blip r:embed="rId8" cstate="screen"/>
          <a:srcRect/>
          <a:stretch>
            <a:fillRect/>
          </a:stretch>
        </p:blipFill>
        <p:spPr bwMode="auto">
          <a:xfrm>
            <a:off x="4788244" y="698157"/>
            <a:ext cx="1447800" cy="2729168"/>
          </a:xfrm>
          <a:prstGeom prst="rect">
            <a:avLst/>
          </a:prstGeom>
          <a:noFill/>
          <a:ln w="9525">
            <a:noFill/>
            <a:miter lim="800000"/>
            <a:headEnd/>
            <a:tailEnd/>
          </a:ln>
        </p:spPr>
      </p:pic>
      <p:pic>
        <p:nvPicPr>
          <p:cNvPr id="11" name="Picture 3"/>
          <p:cNvPicPr>
            <a:picLocks noChangeAspect="1" noChangeArrowheads="1"/>
          </p:cNvPicPr>
          <p:nvPr/>
        </p:nvPicPr>
        <p:blipFill>
          <a:blip r:embed="rId9" cstate="screen"/>
          <a:srcRect/>
          <a:stretch>
            <a:fillRect/>
          </a:stretch>
        </p:blipFill>
        <p:spPr bwMode="auto">
          <a:xfrm>
            <a:off x="6196913" y="698157"/>
            <a:ext cx="1485900" cy="2729168"/>
          </a:xfrm>
          <a:prstGeom prst="rect">
            <a:avLst/>
          </a:prstGeom>
          <a:noFill/>
          <a:ln w="9525">
            <a:noFill/>
            <a:miter lim="800000"/>
            <a:headEnd/>
            <a:tailEnd/>
          </a:ln>
        </p:spPr>
      </p:pic>
      <p:sp>
        <p:nvSpPr>
          <p:cNvPr id="12" name="Title 11"/>
          <p:cNvSpPr>
            <a:spLocks noGrp="1"/>
          </p:cNvSpPr>
          <p:nvPr>
            <p:ph type="title"/>
          </p:nvPr>
        </p:nvSpPr>
        <p:spPr>
          <a:xfrm>
            <a:off x="0" y="0"/>
            <a:ext cx="9144000" cy="685800"/>
          </a:xfrm>
        </p:spPr>
        <p:txBody>
          <a:bodyPr/>
          <a:lstStyle/>
          <a:p>
            <a:r>
              <a:rPr lang="en-US" dirty="0" smtClean="0"/>
              <a:t>What have we done to the world’s vertebrates?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dissolve">
                                      <p:cBhvr>
                                        <p:cTn id="2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noChangeAspect="1"/>
          </p:cNvGrpSpPr>
          <p:nvPr/>
        </p:nvGrpSpPr>
        <p:grpSpPr>
          <a:xfrm>
            <a:off x="3390900" y="0"/>
            <a:ext cx="5753100" cy="6743700"/>
            <a:chOff x="-1219200" y="-3886200"/>
            <a:chExt cx="11506200" cy="13487400"/>
          </a:xfrm>
        </p:grpSpPr>
        <p:pic>
          <p:nvPicPr>
            <p:cNvPr id="1028" name="Picture 4"/>
            <p:cNvPicPr>
              <a:picLocks noChangeAspect="1" noChangeArrowheads="1"/>
            </p:cNvPicPr>
            <p:nvPr/>
          </p:nvPicPr>
          <p:blipFill>
            <a:blip r:embed="rId2" cstate="print">
              <a:lum bright="-10000" contrast="20000"/>
            </a:blip>
            <a:srcRect l="3750" t="7000" r="1875"/>
            <a:stretch>
              <a:fillRect/>
            </a:stretch>
          </p:blipFill>
          <p:spPr bwMode="auto">
            <a:xfrm>
              <a:off x="-1219200" y="-3886200"/>
              <a:ext cx="11506200" cy="708660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lum bright="-10000" contrast="20000"/>
            </a:blip>
            <a:srcRect l="3750" t="6000" r="1875"/>
            <a:stretch>
              <a:fillRect/>
            </a:stretch>
          </p:blipFill>
          <p:spPr bwMode="auto">
            <a:xfrm>
              <a:off x="-1219200" y="2438400"/>
              <a:ext cx="11506200" cy="7162800"/>
            </a:xfrm>
            <a:prstGeom prst="rect">
              <a:avLst/>
            </a:prstGeom>
            <a:noFill/>
            <a:ln w="9525">
              <a:noFill/>
              <a:miter lim="800000"/>
              <a:headEnd/>
              <a:tailEnd/>
            </a:ln>
          </p:spPr>
        </p:pic>
      </p:grpSp>
      <p:sp>
        <p:nvSpPr>
          <p:cNvPr id="11" name="Oval 10"/>
          <p:cNvSpPr/>
          <p:nvPr/>
        </p:nvSpPr>
        <p:spPr>
          <a:xfrm>
            <a:off x="3352800" y="0"/>
            <a:ext cx="9144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838201" y="0"/>
            <a:ext cx="2514599" cy="4832092"/>
          </a:xfrm>
          <a:prstGeom prst="rect">
            <a:avLst/>
          </a:prstGeom>
          <a:noFill/>
        </p:spPr>
        <p:txBody>
          <a:bodyPr wrap="square" rtlCol="0">
            <a:spAutoFit/>
          </a:bodyPr>
          <a:lstStyle/>
          <a:p>
            <a:r>
              <a:rPr lang="en-US" sz="2800" dirty="0" smtClean="0"/>
              <a:t>What have we done to plant species in Indiana?</a:t>
            </a:r>
          </a:p>
          <a:p>
            <a:endParaRPr lang="en-US" sz="2800" dirty="0" smtClean="0">
              <a:solidFill>
                <a:schemeClr val="tx2"/>
              </a:solidFill>
              <a:latin typeface="+mn-lt"/>
            </a:endParaRPr>
          </a:p>
          <a:p>
            <a:r>
              <a:rPr lang="en-US" sz="2800" dirty="0" smtClean="0">
                <a:solidFill>
                  <a:schemeClr val="tx2"/>
                </a:solidFill>
                <a:latin typeface="+mn-lt"/>
              </a:rPr>
              <a:t>35 species are listed on this page.</a:t>
            </a:r>
          </a:p>
          <a:p>
            <a:endParaRPr lang="en-US" sz="2800" dirty="0" smtClean="0">
              <a:solidFill>
                <a:schemeClr val="tx2"/>
              </a:solidFill>
            </a:endParaRPr>
          </a:p>
          <a:p>
            <a:r>
              <a:rPr lang="en-US" sz="2800" dirty="0" smtClean="0">
                <a:solidFill>
                  <a:schemeClr val="tx2"/>
                </a:solidFill>
                <a:latin typeface="+mn-lt"/>
              </a:rPr>
              <a:t>Thi</a:t>
            </a:r>
            <a:r>
              <a:rPr lang="en-US" sz="2800" dirty="0" smtClean="0">
                <a:solidFill>
                  <a:schemeClr val="tx2"/>
                </a:solidFill>
              </a:rPr>
              <a:t>s is page   1 of 18.</a:t>
            </a:r>
            <a:endParaRPr lang="en-US" sz="2800" dirty="0" smtClean="0">
              <a:solidFill>
                <a:schemeClr val="tx2"/>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dissolve">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par>
                                <p:cTn id="13" presetID="9" presetClass="entr" presetSubtype="0" fill="hold"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animEffect transition="in" filter="dissolve">
                                      <p:cBhvr>
                                        <p:cTn id="15"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ombined.png"/>
          <p:cNvPicPr>
            <a:picLocks noChangeAspect="1"/>
          </p:cNvPicPr>
          <p:nvPr/>
        </p:nvPicPr>
        <p:blipFill>
          <a:blip r:embed="rId2" cstate="print">
            <a:lum bright="-20000" contrast="40000"/>
          </a:blip>
          <a:stretch>
            <a:fillRect/>
          </a:stretch>
        </p:blipFill>
        <p:spPr>
          <a:xfrm>
            <a:off x="0" y="685800"/>
            <a:ext cx="9144000" cy="5838093"/>
          </a:xfrm>
          <a:prstGeom prst="rect">
            <a:avLst/>
          </a:prstGeom>
        </p:spPr>
      </p:pic>
      <p:sp>
        <p:nvSpPr>
          <p:cNvPr id="7" name="Title 6"/>
          <p:cNvSpPr>
            <a:spLocks noGrp="1"/>
          </p:cNvSpPr>
          <p:nvPr>
            <p:ph type="title"/>
          </p:nvPr>
        </p:nvSpPr>
        <p:spPr>
          <a:xfrm>
            <a:off x="0" y="0"/>
            <a:ext cx="9144000" cy="685800"/>
          </a:xfrm>
        </p:spPr>
        <p:txBody>
          <a:bodyPr/>
          <a:lstStyle/>
          <a:p>
            <a:r>
              <a:rPr lang="en-US" dirty="0" smtClean="0"/>
              <a:t>The complete list…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smtClean="0"/>
              <a:t>Endangered and Special Concern Animals of Indiana</a:t>
            </a:r>
            <a:endParaRPr lang="en-US" dirty="0"/>
          </a:p>
        </p:txBody>
      </p:sp>
      <p:pic>
        <p:nvPicPr>
          <p:cNvPr id="3074" name="Picture 2"/>
          <p:cNvPicPr>
            <a:picLocks noChangeAspect="1" noChangeArrowheads="1"/>
          </p:cNvPicPr>
          <p:nvPr/>
        </p:nvPicPr>
        <p:blipFill>
          <a:blip r:embed="rId2" cstate="print"/>
          <a:srcRect l="23750" t="12781" r="21875" b="12000"/>
          <a:stretch>
            <a:fillRect/>
          </a:stretch>
        </p:blipFill>
        <p:spPr bwMode="auto">
          <a:xfrm>
            <a:off x="914400" y="533400"/>
            <a:ext cx="73152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1077218"/>
          </a:xfrm>
          <a:prstGeom prst="rect">
            <a:avLst/>
          </a:prstGeom>
        </p:spPr>
        <p:txBody>
          <a:bodyPr wrap="square">
            <a:spAutoFit/>
          </a:bodyPr>
          <a:lstStyle/>
          <a:p>
            <a:r>
              <a:rPr lang="en-US" sz="1600" dirty="0" smtClean="0"/>
              <a:t>Nancy Sheppard looks though the broken window in the back of her Edison Neighborhood home, where burglars entered and ransacked her belongings. Her home has been burglarized several times and during the most recent, the invaders killed her dog by dousing the animal with household cleaners.  (Julie Mack, Kalamazoo Gazette, May 17, 2009, 5:53AM)</a:t>
            </a:r>
            <a:endParaRPr lang="en-US" sz="1600" dirty="0"/>
          </a:p>
        </p:txBody>
      </p:sp>
      <p:pic>
        <p:nvPicPr>
          <p:cNvPr id="3" name="Picture 2" descr="large_Unknown-1.jpeg"/>
          <p:cNvPicPr>
            <a:picLocks noChangeAspect="1"/>
          </p:cNvPicPr>
          <p:nvPr/>
        </p:nvPicPr>
        <p:blipFill>
          <a:blip r:embed="rId2" cstate="print"/>
          <a:stretch>
            <a:fillRect/>
          </a:stretch>
        </p:blipFill>
        <p:spPr>
          <a:xfrm>
            <a:off x="228600" y="1104900"/>
            <a:ext cx="8610600" cy="57531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
          </a:xfrm>
        </p:spPr>
        <p:txBody>
          <a:bodyPr/>
          <a:lstStyle/>
          <a:p>
            <a:r>
              <a:rPr lang="en-US" dirty="0" smtClean="0"/>
              <a:t>Endangered and Special Concern Animals of Indiana</a:t>
            </a:r>
            <a:endParaRPr lang="en-US" dirty="0"/>
          </a:p>
        </p:txBody>
      </p:sp>
      <p:pic>
        <p:nvPicPr>
          <p:cNvPr id="5122" name="Picture 2"/>
          <p:cNvPicPr>
            <a:picLocks noChangeAspect="1" noChangeArrowheads="1"/>
          </p:cNvPicPr>
          <p:nvPr/>
        </p:nvPicPr>
        <p:blipFill>
          <a:blip r:embed="rId2" cstate="print"/>
          <a:srcRect l="23750" t="48000" r="21875" b="3000"/>
          <a:stretch>
            <a:fillRect/>
          </a:stretch>
        </p:blipFill>
        <p:spPr bwMode="auto">
          <a:xfrm>
            <a:off x="914399" y="685800"/>
            <a:ext cx="7305869"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
          </a:xfrm>
        </p:spPr>
        <p:txBody>
          <a:bodyPr/>
          <a:lstStyle/>
          <a:p>
            <a:r>
              <a:rPr lang="en-US" dirty="0" smtClean="0"/>
              <a:t>Endangered and Special Concern Animals of Indiana</a:t>
            </a:r>
            <a:endParaRPr lang="en-US" dirty="0"/>
          </a:p>
        </p:txBody>
      </p:sp>
      <p:sp>
        <p:nvSpPr>
          <p:cNvPr id="6" name="Text Placeholder 5"/>
          <p:cNvSpPr>
            <a:spLocks noGrp="1"/>
          </p:cNvSpPr>
          <p:nvPr>
            <p:ph type="body" sz="quarter" idx="10"/>
          </p:nvPr>
        </p:nvSpPr>
        <p:spPr>
          <a:xfrm>
            <a:off x="0" y="6477000"/>
            <a:ext cx="9144000" cy="381000"/>
          </a:xfrm>
        </p:spPr>
        <p:txBody>
          <a:bodyPr/>
          <a:lstStyle/>
          <a:p>
            <a:r>
              <a:rPr lang="en-US" sz="2400" dirty="0" smtClean="0"/>
              <a:t>These are just the groups that have been studied…</a:t>
            </a:r>
            <a:endParaRPr lang="en-US" sz="2400" dirty="0"/>
          </a:p>
        </p:txBody>
      </p:sp>
      <p:pic>
        <p:nvPicPr>
          <p:cNvPr id="4098" name="Picture 2"/>
          <p:cNvPicPr>
            <a:picLocks noChangeAspect="1" noChangeArrowheads="1"/>
          </p:cNvPicPr>
          <p:nvPr/>
        </p:nvPicPr>
        <p:blipFill>
          <a:blip r:embed="rId2" cstate="print"/>
          <a:srcRect l="23750" t="14000" r="21875" b="26000"/>
          <a:stretch>
            <a:fillRect/>
          </a:stretch>
        </p:blipFill>
        <p:spPr bwMode="auto">
          <a:xfrm>
            <a:off x="914400" y="685800"/>
            <a:ext cx="7315200" cy="5044966"/>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l="25625" t="27000" r="23750" b="62000"/>
          <a:stretch>
            <a:fillRect/>
          </a:stretch>
        </p:blipFill>
        <p:spPr bwMode="auto">
          <a:xfrm>
            <a:off x="914400" y="5715000"/>
            <a:ext cx="6172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838200" y="0"/>
            <a:ext cx="8305800" cy="685800"/>
          </a:xfrm>
        </p:spPr>
        <p:txBody>
          <a:bodyPr/>
          <a:lstStyle/>
          <a:p>
            <a:pPr eaLnBrk="1" hangingPunct="1"/>
            <a:r>
              <a:rPr lang="en-US" dirty="0" smtClean="0"/>
              <a:t>Extinct mammals of Indiana</a:t>
            </a:r>
          </a:p>
        </p:txBody>
      </p:sp>
      <p:sp>
        <p:nvSpPr>
          <p:cNvPr id="230403" name="Rectangle 3"/>
          <p:cNvSpPr>
            <a:spLocks noGrp="1" noChangeArrowheads="1"/>
          </p:cNvSpPr>
          <p:nvPr>
            <p:ph idx="4294967295"/>
          </p:nvPr>
        </p:nvSpPr>
        <p:spPr>
          <a:xfrm>
            <a:off x="838200" y="685800"/>
            <a:ext cx="5105400" cy="6172200"/>
          </a:xfrm>
        </p:spPr>
        <p:txBody>
          <a:bodyPr/>
          <a:lstStyle/>
          <a:p>
            <a:pPr marL="0" indent="0" eaLnBrk="1" hangingPunct="1">
              <a:buFont typeface="Wingdings" pitchFamily="2" charset="2"/>
              <a:buNone/>
            </a:pPr>
            <a:r>
              <a:rPr lang="en-US" sz="2800" dirty="0" smtClean="0"/>
              <a:t>“For millennia, thousands of these huge, shaggy beasts {bison} had periodically moved southeastward from the Illinois and western Indiana prairies, crossed the Wabash River near Vincennes, and stolidly sauntered along the famed Buffalo Trace … to the Falls of the Ohio at Louisville, on their journey to Big Bone Lick and the barrens of Kentucky to obtain minerals and salt.”</a:t>
            </a:r>
          </a:p>
        </p:txBody>
      </p:sp>
      <p:pic>
        <p:nvPicPr>
          <p:cNvPr id="4" name="Picture 5"/>
          <p:cNvPicPr>
            <a:picLocks noChangeAspect="1" noChangeArrowheads="1"/>
          </p:cNvPicPr>
          <p:nvPr/>
        </p:nvPicPr>
        <p:blipFill>
          <a:blip r:embed="rId2" cstate="print"/>
          <a:srcRect/>
          <a:stretch>
            <a:fillRect/>
          </a:stretch>
        </p:blipFill>
        <p:spPr bwMode="auto">
          <a:xfrm>
            <a:off x="5943600" y="0"/>
            <a:ext cx="3175000" cy="4572000"/>
          </a:xfrm>
          <a:prstGeom prst="rect">
            <a:avLst/>
          </a:prstGeom>
          <a:noFill/>
          <a:ln w="9525">
            <a:noFill/>
            <a:miter lim="800000"/>
            <a:headEnd/>
            <a:tailEnd/>
          </a:ln>
        </p:spPr>
      </p:pic>
      <p:sp>
        <p:nvSpPr>
          <p:cNvPr id="5" name="Text Box 9"/>
          <p:cNvSpPr txBox="1">
            <a:spLocks noChangeArrowheads="1"/>
          </p:cNvSpPr>
          <p:nvPr/>
        </p:nvSpPr>
        <p:spPr bwMode="auto">
          <a:xfrm>
            <a:off x="5943600" y="4495800"/>
            <a:ext cx="3200400" cy="1200329"/>
          </a:xfrm>
          <a:prstGeom prst="rect">
            <a:avLst/>
          </a:prstGeom>
          <a:noFill/>
          <a:ln w="9525">
            <a:noFill/>
            <a:miter lim="800000"/>
            <a:headEnd/>
            <a:tailEnd/>
          </a:ln>
        </p:spPr>
        <p:txBody>
          <a:bodyPr wrap="square">
            <a:spAutoFit/>
          </a:bodyPr>
          <a:lstStyle/>
          <a:p>
            <a:r>
              <a:rPr lang="en-US" sz="1800" dirty="0"/>
              <a:t>Jackson, M. T. 2000. The Natural Heritage of Indiana. Indiana University Press, Bloomington.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838200" y="0"/>
            <a:ext cx="8305800" cy="685800"/>
          </a:xfrm>
        </p:spPr>
        <p:txBody>
          <a:bodyPr/>
          <a:lstStyle/>
          <a:p>
            <a:r>
              <a:rPr lang="en-US" dirty="0" smtClean="0"/>
              <a:t>Extinct mammals of Indiana</a:t>
            </a:r>
          </a:p>
        </p:txBody>
      </p:sp>
      <p:sp>
        <p:nvSpPr>
          <p:cNvPr id="232451" name="Rectangle 3"/>
          <p:cNvSpPr>
            <a:spLocks noGrp="1" noChangeArrowheads="1"/>
          </p:cNvSpPr>
          <p:nvPr>
            <p:ph idx="4294967295"/>
          </p:nvPr>
        </p:nvSpPr>
        <p:spPr>
          <a:xfrm>
            <a:off x="838200" y="685800"/>
            <a:ext cx="8305800" cy="6172200"/>
          </a:xfrm>
        </p:spPr>
        <p:txBody>
          <a:bodyPr/>
          <a:lstStyle/>
          <a:p>
            <a:pPr marL="463550" indent="-463550" eaLnBrk="1" hangingPunct="1">
              <a:buFont typeface="Wingdings" pitchFamily="2" charset="2"/>
              <a:buNone/>
            </a:pPr>
            <a:r>
              <a:rPr lang="en-US" sz="2800" dirty="0" smtClean="0"/>
              <a:t>“In densely wooded regions the bison were primarily transients, but in meadows and prairies they abounded.  From the summit of a hill near Ouiatenon, a report of 1718 stated, ‘Noting is visible to the eye but prairies full of buffaloes.’”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838200" y="0"/>
            <a:ext cx="8305800" cy="685800"/>
          </a:xfrm>
        </p:spPr>
        <p:txBody>
          <a:bodyPr/>
          <a:lstStyle/>
          <a:p>
            <a:r>
              <a:rPr lang="en-US" dirty="0" smtClean="0"/>
              <a:t>Extinct mammals of Indiana</a:t>
            </a:r>
          </a:p>
        </p:txBody>
      </p:sp>
      <p:sp>
        <p:nvSpPr>
          <p:cNvPr id="233475" name="Rectangle 3"/>
          <p:cNvSpPr>
            <a:spLocks noGrp="1" noChangeArrowheads="1"/>
          </p:cNvSpPr>
          <p:nvPr>
            <p:ph idx="4294967295"/>
          </p:nvPr>
        </p:nvSpPr>
        <p:spPr>
          <a:xfrm>
            <a:off x="838200" y="685800"/>
            <a:ext cx="8305800" cy="6172200"/>
          </a:xfrm>
        </p:spPr>
        <p:txBody>
          <a:bodyPr/>
          <a:lstStyle/>
          <a:p>
            <a:pPr marL="463550" indent="-463550" eaLnBrk="1" hangingPunct="1">
              <a:buFont typeface="Wingdings" pitchFamily="2" charset="2"/>
              <a:buNone/>
            </a:pPr>
            <a:r>
              <a:rPr lang="en-US" sz="2800" dirty="0" smtClean="0"/>
              <a:t>“But as prevalent as they once were, the </a:t>
            </a:r>
            <a:r>
              <a:rPr lang="en-US" sz="2800" u="sng" dirty="0" smtClean="0"/>
              <a:t>bison</a:t>
            </a:r>
            <a:r>
              <a:rPr lang="en-US" sz="2800" dirty="0" smtClean="0"/>
              <a:t> were essentially wiped out in a score of years and were gone from the state by 1830.  </a:t>
            </a:r>
            <a:r>
              <a:rPr lang="en-US" sz="2800" u="sng" dirty="0" smtClean="0"/>
              <a:t>Elk</a:t>
            </a:r>
            <a:r>
              <a:rPr lang="en-US" sz="2800" dirty="0" smtClean="0"/>
              <a:t>, </a:t>
            </a:r>
            <a:r>
              <a:rPr lang="en-US" sz="2800" u="sng" dirty="0" smtClean="0"/>
              <a:t>panther</a:t>
            </a:r>
            <a:r>
              <a:rPr lang="en-US" sz="2800" dirty="0" smtClean="0"/>
              <a:t>, </a:t>
            </a:r>
            <a:r>
              <a:rPr lang="en-US" sz="2800" u="sng" dirty="0" smtClean="0"/>
              <a:t>black bear</a:t>
            </a:r>
            <a:r>
              <a:rPr lang="en-US" sz="2800" dirty="0" smtClean="0"/>
              <a:t>, </a:t>
            </a:r>
            <a:r>
              <a:rPr lang="en-US" sz="2800" u="sng" dirty="0" smtClean="0"/>
              <a:t>fischer</a:t>
            </a:r>
            <a:r>
              <a:rPr lang="en-US" sz="2800" dirty="0" smtClean="0"/>
              <a:t>, and </a:t>
            </a:r>
            <a:r>
              <a:rPr lang="en-US" sz="2800" u="sng" dirty="0" smtClean="0"/>
              <a:t>beaver</a:t>
            </a:r>
            <a:r>
              <a:rPr lang="en-US" sz="2800" dirty="0" smtClean="0"/>
              <a:t> disappeared with almost equal rapidity; all nearly gone from Indiana by 1850. Even the tenacious </a:t>
            </a:r>
            <a:r>
              <a:rPr lang="en-US" sz="2800" u="sng" dirty="0" smtClean="0"/>
              <a:t>timber wolf</a:t>
            </a:r>
            <a:r>
              <a:rPr lang="en-US" sz="2800" dirty="0" smtClean="0"/>
              <a:t>, the </a:t>
            </a:r>
            <a:r>
              <a:rPr lang="en-US" sz="2800" u="sng" dirty="0" smtClean="0"/>
              <a:t>white-tailed deer</a:t>
            </a:r>
            <a:r>
              <a:rPr lang="en-US" sz="2800" dirty="0" smtClean="0"/>
              <a:t>, and the </a:t>
            </a:r>
            <a:r>
              <a:rPr lang="en-US" sz="2800" u="sng" dirty="0" smtClean="0"/>
              <a:t>bald eagle</a:t>
            </a:r>
            <a:r>
              <a:rPr lang="en-US" sz="2800" dirty="0" smtClean="0"/>
              <a:t> had been extirpated by the beginning of the twentieth century.”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00px-YosemitePark2_amk.jpg"/>
          <p:cNvPicPr>
            <a:picLocks noChangeAspect="1"/>
          </p:cNvPicPr>
          <p:nvPr/>
        </p:nvPicPr>
        <p:blipFill>
          <a:blip r:embed="rId2" cstate="print"/>
          <a:srcRect l="11975" r="8192"/>
          <a:stretch>
            <a:fillRect/>
          </a:stretch>
        </p:blipFill>
        <p:spPr>
          <a:xfrm>
            <a:off x="0" y="0"/>
            <a:ext cx="9144000" cy="6858000"/>
          </a:xfrm>
          <a:prstGeom prst="rect">
            <a:avLst/>
          </a:prstGeom>
        </p:spPr>
      </p:pic>
      <p:sp>
        <p:nvSpPr>
          <p:cNvPr id="5" name="Text Placeholder 4"/>
          <p:cNvSpPr>
            <a:spLocks noGrp="1"/>
          </p:cNvSpPr>
          <p:nvPr>
            <p:ph type="body" sz="quarter" idx="10"/>
          </p:nvPr>
        </p:nvSpPr>
        <p:spPr>
          <a:xfrm>
            <a:off x="0" y="0"/>
            <a:ext cx="9144000" cy="6858000"/>
          </a:xfrm>
        </p:spPr>
        <p:txBody>
          <a:bodyPr/>
          <a:lstStyle/>
          <a:p>
            <a:r>
              <a:rPr lang="en-US" dirty="0" smtClean="0">
                <a:solidFill>
                  <a:schemeClr val="tx1"/>
                </a:solidFill>
                <a:effectLst>
                  <a:outerShdw blurRad="50800" dist="50800" dir="5400000" algn="ctr" rotWithShape="0">
                    <a:srgbClr val="FFFFFF"/>
                  </a:outerShdw>
                </a:effectLst>
              </a:rPr>
              <a:t>Yosemite National Park:</a:t>
            </a:r>
          </a:p>
          <a:p>
            <a:r>
              <a:rPr lang="en-US" dirty="0" smtClean="0">
                <a:solidFill>
                  <a:schemeClr val="tx1"/>
                </a:solidFill>
                <a:effectLst>
                  <a:outerShdw blurRad="50800" dist="50800" dir="5400000" algn="ctr" rotWithShape="0">
                    <a:srgbClr val="FFFFFF"/>
                  </a:outerShdw>
                </a:effectLst>
              </a:rPr>
              <a:t>Where are the cages for the animals?</a:t>
            </a:r>
          </a:p>
          <a:p>
            <a:r>
              <a:rPr lang="en-US" dirty="0" smtClean="0">
                <a:solidFill>
                  <a:schemeClr val="tx1"/>
                </a:solidFill>
                <a:effectLst>
                  <a:outerShdw blurRad="50800" dist="50800" dir="5400000" algn="ctr" rotWithShape="0">
                    <a:srgbClr val="FFFFFF"/>
                  </a:outerShdw>
                </a:effectLst>
              </a:rPr>
              <a:t>What time of year do you turn on Yosemite Falls?</a:t>
            </a:r>
          </a:p>
          <a:p>
            <a:r>
              <a:rPr lang="en-US" dirty="0" smtClean="0">
                <a:solidFill>
                  <a:schemeClr val="tx1"/>
                </a:solidFill>
                <a:effectLst>
                  <a:outerShdw blurRad="50800" dist="50800" dir="5400000" algn="ctr" rotWithShape="0">
                    <a:srgbClr val="FFFFFF"/>
                  </a:outerShdw>
                </a:effectLst>
              </a:rPr>
              <a:t>What happened to the other half of Half Dome?</a:t>
            </a:r>
          </a:p>
          <a:p>
            <a:r>
              <a:rPr lang="en-US" dirty="0" smtClean="0">
                <a:solidFill>
                  <a:schemeClr val="tx1"/>
                </a:solidFill>
                <a:effectLst>
                  <a:outerShdw blurRad="50800" dist="50800" dir="5400000" algn="ctr" rotWithShape="0">
                    <a:srgbClr val="FFFFFF"/>
                  </a:outerShdw>
                </a:effectLst>
              </a:rPr>
              <a:t>Can I get my picture taken with the carving of President Clinton?</a:t>
            </a:r>
          </a:p>
          <a:p>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dissolv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dissolv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609600" y="0"/>
            <a:ext cx="8017733" cy="6546894"/>
          </a:xfrm>
          <a:prstGeom prst="rect">
            <a:avLst/>
          </a:prstGeom>
          <a:solidFill>
            <a:schemeClr val="tx1"/>
          </a:solidFill>
          <a:ln w="9525">
            <a:noFill/>
            <a:miter lim="800000"/>
            <a:headEnd/>
            <a:tailEnd/>
          </a:ln>
        </p:spPr>
      </p:pic>
      <p:sp>
        <p:nvSpPr>
          <p:cNvPr id="2" name="Title 1"/>
          <p:cNvSpPr>
            <a:spLocks noGrp="1"/>
          </p:cNvSpPr>
          <p:nvPr>
            <p:ph type="ctrTitle" idx="4294967295"/>
          </p:nvPr>
        </p:nvSpPr>
        <p:spPr>
          <a:xfrm>
            <a:off x="609600" y="0"/>
            <a:ext cx="8001000" cy="1371600"/>
          </a:xfrm>
        </p:spPr>
        <p:txBody>
          <a:bodyPr/>
          <a:lstStyle/>
          <a:p>
            <a:r>
              <a:rPr lang="en-US" dirty="0" smtClean="0">
                <a:solidFill>
                  <a:srgbClr val="FFFFFF"/>
                </a:solidFill>
                <a:effectLst>
                  <a:outerShdw blurRad="38100" dist="38100" dir="2700000" algn="tl">
                    <a:srgbClr val="000000">
                      <a:alpha val="43137"/>
                    </a:srgbClr>
                  </a:outerShdw>
                </a:effectLst>
              </a:rPr>
              <a:t>God made the creation good.</a:t>
            </a:r>
            <a:br>
              <a:rPr lang="en-US" dirty="0" smtClean="0">
                <a:solidFill>
                  <a:srgbClr val="FFFFFF"/>
                </a:solidFill>
                <a:effectLst>
                  <a:outerShdw blurRad="38100" dist="38100" dir="2700000" algn="tl">
                    <a:srgbClr val="000000">
                      <a:alpha val="43137"/>
                    </a:srgbClr>
                  </a:outerShdw>
                </a:effectLst>
              </a:rPr>
            </a:br>
            <a:r>
              <a:rPr lang="en-US" dirty="0" smtClean="0">
                <a:solidFill>
                  <a:srgbClr val="FFFFFF"/>
                </a:solidFill>
                <a:effectLst>
                  <a:outerShdw blurRad="38100" dist="38100" dir="2700000" algn="tl">
                    <a:srgbClr val="000000">
                      <a:alpha val="43137"/>
                    </a:srgbClr>
                  </a:outerShdw>
                </a:effectLst>
              </a:rPr>
              <a:t>Why don’t we care about the creation as God does?</a:t>
            </a:r>
            <a:br>
              <a:rPr lang="en-US" dirty="0" smtClean="0">
                <a:solidFill>
                  <a:srgbClr val="FFFFFF"/>
                </a:solidFill>
                <a:effectLst>
                  <a:outerShdw blurRad="38100" dist="38100" dir="2700000" algn="tl">
                    <a:srgbClr val="000000">
                      <a:alpha val="43137"/>
                    </a:srgbClr>
                  </a:outerShdw>
                </a:effectLst>
              </a:rPr>
            </a:br>
            <a:endParaRPr lang="en-US" dirty="0">
              <a:solidFill>
                <a:srgbClr val="FFFFFF"/>
              </a:solidFill>
              <a:effectLst>
                <a:outerShdw blurRad="38100" dist="38100" dir="2700000" algn="tl">
                  <a:srgbClr val="000000">
                    <a:alpha val="43137"/>
                  </a:srgbClr>
                </a:outerShdw>
              </a:effectLst>
            </a:endParaRPr>
          </a:p>
        </p:txBody>
      </p:sp>
      <p:sp>
        <p:nvSpPr>
          <p:cNvPr id="7" name="TextBox 6"/>
          <p:cNvSpPr txBox="1"/>
          <p:nvPr/>
        </p:nvSpPr>
        <p:spPr>
          <a:xfrm>
            <a:off x="6781800" y="6248400"/>
            <a:ext cx="184731" cy="523220"/>
          </a:xfrm>
          <a:prstGeom prst="rect">
            <a:avLst/>
          </a:prstGeom>
          <a:noFill/>
        </p:spPr>
        <p:txBody>
          <a:bodyPr wrap="none" rtlCol="0">
            <a:spAutoFit/>
          </a:bodyPr>
          <a:lstStyle/>
          <a:p>
            <a:endParaRPr lang="en-US" sz="2800" dirty="0" smtClean="0">
              <a:solidFill>
                <a:schemeClr val="tx2"/>
              </a:solidFill>
              <a:latin typeface="+mn-lt"/>
            </a:endParaRPr>
          </a:p>
        </p:txBody>
      </p:sp>
      <p:sp>
        <p:nvSpPr>
          <p:cNvPr id="9" name="TextBox 8"/>
          <p:cNvSpPr txBox="1"/>
          <p:nvPr/>
        </p:nvSpPr>
        <p:spPr>
          <a:xfrm>
            <a:off x="3657600" y="6488668"/>
            <a:ext cx="5486400" cy="338554"/>
          </a:xfrm>
          <a:prstGeom prst="rect">
            <a:avLst/>
          </a:prstGeom>
          <a:noFill/>
        </p:spPr>
        <p:txBody>
          <a:bodyPr wrap="square" rtlCol="0" anchor="b" anchorCtr="0">
            <a:spAutoFit/>
          </a:bodyPr>
          <a:lstStyle/>
          <a:p>
            <a:r>
              <a:rPr lang="en-US" sz="1600" dirty="0" smtClean="0">
                <a:solidFill>
                  <a:srgbClr val="FFFFFF"/>
                </a:solidFill>
              </a:rPr>
              <a:t>Erastus Salisbury Field, The Garden of Eden, about 1860</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 were made by God with right relationships.</a:t>
            </a:r>
            <a:endParaRPr lang="en-US" dirty="0"/>
          </a:p>
        </p:txBody>
      </p:sp>
      <p:sp>
        <p:nvSpPr>
          <p:cNvPr id="26626" name="Rectangle 2"/>
          <p:cNvSpPr>
            <a:spLocks noGrp="1" noChangeArrowheads="1"/>
          </p:cNvSpPr>
          <p:nvPr>
            <p:ph type="body" idx="4294967295"/>
          </p:nvPr>
        </p:nvSpPr>
        <p:spPr>
          <a:xfrm>
            <a:off x="1143000" y="609600"/>
            <a:ext cx="8001000" cy="5867400"/>
          </a:xfrm>
        </p:spPr>
        <p:txBody>
          <a:bodyPr/>
          <a:lstStyle/>
          <a:p>
            <a:pPr eaLnBrk="1" hangingPunct="1">
              <a:buFont typeface="Wingdings" pitchFamily="2" charset="2"/>
              <a:buNone/>
            </a:pPr>
            <a:r>
              <a:rPr lang="en-US" sz="1600" dirty="0" smtClean="0">
                <a:latin typeface="Arial" charset="0"/>
              </a:rPr>
              <a:t>	</a:t>
            </a:r>
            <a:endParaRPr lang="en-US" sz="2800" dirty="0" smtClean="0"/>
          </a:p>
        </p:txBody>
      </p:sp>
      <p:sp>
        <p:nvSpPr>
          <p:cNvPr id="26627" name="Rectangle 3"/>
          <p:cNvSpPr>
            <a:spLocks noChangeArrowheads="1"/>
          </p:cNvSpPr>
          <p:nvPr/>
        </p:nvSpPr>
        <p:spPr bwMode="auto">
          <a:xfrm>
            <a:off x="838200" y="685800"/>
            <a:ext cx="8305800" cy="6124754"/>
          </a:xfrm>
          <a:prstGeom prst="rect">
            <a:avLst/>
          </a:prstGeom>
          <a:noFill/>
          <a:ln w="9525" algn="ctr">
            <a:noFill/>
            <a:miter lim="800000"/>
            <a:headEnd/>
            <a:tailEnd/>
          </a:ln>
        </p:spPr>
        <p:txBody>
          <a:bodyPr wrap="square">
            <a:spAutoFit/>
          </a:bodyPr>
          <a:lstStyle/>
          <a:p>
            <a:pPr marL="457200" indent="-457200"/>
            <a:r>
              <a:rPr lang="en-US" sz="2800" dirty="0">
                <a:solidFill>
                  <a:schemeClr val="tx2"/>
                </a:solidFill>
              </a:rPr>
              <a:t>Genesis </a:t>
            </a:r>
            <a:r>
              <a:rPr lang="en-US" sz="2800" dirty="0" smtClean="0">
                <a:solidFill>
                  <a:schemeClr val="tx2"/>
                </a:solidFill>
              </a:rPr>
              <a:t>1:26-28 Then God said, "Let us make man in our image, in our likeness, and let them rule over the fish of the sea and the birds of the air, over the livestock, over all the earth, and over all the creatures that move along the ground." </a:t>
            </a:r>
          </a:p>
          <a:p>
            <a:pPr marL="457200" indent="-457200"/>
            <a:r>
              <a:rPr lang="en-US" sz="2800" dirty="0" smtClean="0">
                <a:solidFill>
                  <a:schemeClr val="tx2"/>
                </a:solidFill>
              </a:rPr>
              <a:t> </a:t>
            </a:r>
            <a:r>
              <a:rPr lang="en-US" sz="2800" baseline="30000" dirty="0" smtClean="0">
                <a:solidFill>
                  <a:schemeClr val="tx2"/>
                </a:solidFill>
              </a:rPr>
              <a:t>27</a:t>
            </a:r>
            <a:r>
              <a:rPr lang="en-US" sz="2800" dirty="0" smtClean="0">
                <a:solidFill>
                  <a:schemeClr val="tx2"/>
                </a:solidFill>
              </a:rPr>
              <a:t> So God created man in his own image, </a:t>
            </a:r>
            <a:br>
              <a:rPr lang="en-US" sz="2800" dirty="0" smtClean="0">
                <a:solidFill>
                  <a:schemeClr val="tx2"/>
                </a:solidFill>
              </a:rPr>
            </a:br>
            <a:r>
              <a:rPr lang="en-US" sz="2800" dirty="0" smtClean="0">
                <a:solidFill>
                  <a:schemeClr val="tx2"/>
                </a:solidFill>
              </a:rPr>
              <a:t>       in the image of God he created him; </a:t>
            </a:r>
            <a:br>
              <a:rPr lang="en-US" sz="2800" dirty="0" smtClean="0">
                <a:solidFill>
                  <a:schemeClr val="tx2"/>
                </a:solidFill>
              </a:rPr>
            </a:br>
            <a:r>
              <a:rPr lang="en-US" sz="2800" dirty="0" smtClean="0">
                <a:solidFill>
                  <a:schemeClr val="tx2"/>
                </a:solidFill>
              </a:rPr>
              <a:t>       male and female he created them.</a:t>
            </a:r>
          </a:p>
          <a:p>
            <a:pPr marL="457200" indent="-457200"/>
            <a:r>
              <a:rPr lang="en-US" sz="2800" baseline="30000" dirty="0" smtClean="0">
                <a:solidFill>
                  <a:schemeClr val="tx2"/>
                </a:solidFill>
              </a:rPr>
              <a:t>28</a:t>
            </a:r>
            <a:r>
              <a:rPr lang="en-US" sz="2800" dirty="0" smtClean="0">
                <a:solidFill>
                  <a:schemeClr val="tx2"/>
                </a:solidFill>
              </a:rPr>
              <a:t> God blessed them and said to them, "Be fruitful and increase in number; fill the earth and subdue it. Rule over the fish of the sea and the birds of the air and over every living creature that moves on the ground." </a:t>
            </a:r>
          </a:p>
          <a:p>
            <a:pPr marL="457200" indent="-457200"/>
            <a:endParaRPr lang="en-US" sz="2800" dirty="0" smtClean="0">
              <a:solidFill>
                <a:schemeClr val="tx2"/>
              </a:solidFill>
            </a:endParaRPr>
          </a:p>
        </p:txBody>
      </p:sp>
    </p:spTree>
  </p:cSld>
  <p:clrMapOvr>
    <a:masterClrMapping/>
  </p:clrMapOvr>
  <p:transition>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838200" y="685800"/>
            <a:ext cx="8305800" cy="4832092"/>
          </a:xfrm>
          <a:prstGeom prst="rect">
            <a:avLst/>
          </a:prstGeom>
          <a:noFill/>
          <a:ln w="9525" algn="ctr">
            <a:noFill/>
            <a:miter lim="800000"/>
            <a:headEnd/>
            <a:tailEnd/>
          </a:ln>
        </p:spPr>
        <p:txBody>
          <a:bodyPr wrap="square">
            <a:spAutoFit/>
          </a:bodyPr>
          <a:lstStyle/>
          <a:p>
            <a:pPr marL="457200" indent="-457200"/>
            <a:r>
              <a:rPr lang="en-US" sz="2800" dirty="0">
                <a:solidFill>
                  <a:schemeClr val="tx2"/>
                </a:solidFill>
              </a:rPr>
              <a:t>Genesis 2:7-9 </a:t>
            </a:r>
            <a:r>
              <a:rPr lang="en-US" sz="2800" dirty="0" smtClean="0">
                <a:solidFill>
                  <a:schemeClr val="tx2"/>
                </a:solidFill>
              </a:rPr>
              <a:t>the LORD God formed the man from the dust of the ground and breathed into his nostrils the breath of life, and the man became a living being.  </a:t>
            </a:r>
            <a:r>
              <a:rPr lang="en-US" sz="2800" baseline="30000" dirty="0" smtClean="0">
                <a:solidFill>
                  <a:schemeClr val="tx2"/>
                </a:solidFill>
              </a:rPr>
              <a:t>8</a:t>
            </a:r>
            <a:r>
              <a:rPr lang="en-US" sz="2800" dirty="0" smtClean="0">
                <a:solidFill>
                  <a:schemeClr val="tx2"/>
                </a:solidFill>
              </a:rPr>
              <a:t> Now the LORD God had planted a garden in the east, in Eden; and there he put the man he had formed. </a:t>
            </a:r>
            <a:r>
              <a:rPr lang="en-US" sz="2800" baseline="30000" dirty="0" smtClean="0">
                <a:solidFill>
                  <a:schemeClr val="tx2"/>
                </a:solidFill>
              </a:rPr>
              <a:t>9</a:t>
            </a:r>
            <a:r>
              <a:rPr lang="en-US" sz="2800" dirty="0" smtClean="0">
                <a:solidFill>
                  <a:schemeClr val="tx2"/>
                </a:solidFill>
              </a:rPr>
              <a:t> And the LORD God made all kinds of trees grow out of the ground—trees that were pleasing to the eye and good for food. In the middle of the garden were the tree of life and the tree of the knowledge of good and evil.</a:t>
            </a:r>
          </a:p>
        </p:txBody>
      </p:sp>
      <p:sp>
        <p:nvSpPr>
          <p:cNvPr id="4" name="Title 3"/>
          <p:cNvSpPr>
            <a:spLocks noGrp="1"/>
          </p:cNvSpPr>
          <p:nvPr>
            <p:ph type="title"/>
          </p:nvPr>
        </p:nvSpPr>
        <p:spPr/>
        <p:txBody>
          <a:bodyPr/>
          <a:lstStyle/>
          <a:p>
            <a:r>
              <a:rPr lang="en-US" dirty="0" smtClean="0"/>
              <a:t>We were made by God with right relationships.</a:t>
            </a:r>
            <a:endParaRPr lang="en-US" dirty="0"/>
          </a:p>
        </p:txBody>
      </p:sp>
    </p:spTree>
  </p:cSld>
  <p:clrMapOvr>
    <a:masterClrMapping/>
  </p:clrMapOvr>
  <p:transition>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838200" y="685800"/>
            <a:ext cx="8305800" cy="3108543"/>
          </a:xfrm>
          <a:prstGeom prst="rect">
            <a:avLst/>
          </a:prstGeom>
          <a:noFill/>
          <a:ln w="9525" algn="ctr">
            <a:noFill/>
            <a:miter lim="800000"/>
            <a:headEnd/>
            <a:tailEnd/>
          </a:ln>
        </p:spPr>
        <p:txBody>
          <a:bodyPr wrap="square">
            <a:spAutoFit/>
          </a:bodyPr>
          <a:lstStyle/>
          <a:p>
            <a:pPr marL="457200" indent="-457200"/>
            <a:r>
              <a:rPr lang="en-US" sz="2800" dirty="0" smtClean="0">
                <a:solidFill>
                  <a:schemeClr val="tx2"/>
                </a:solidFill>
              </a:rPr>
              <a:t>Genesis 2:15-17 The LORD God took the man and put him in the Garden of Eden to work it and take care of it. </a:t>
            </a:r>
            <a:r>
              <a:rPr lang="en-US" sz="2800" baseline="30000" dirty="0" smtClean="0">
                <a:solidFill>
                  <a:schemeClr val="tx2"/>
                </a:solidFill>
              </a:rPr>
              <a:t>16</a:t>
            </a:r>
            <a:r>
              <a:rPr lang="en-US" sz="2800" dirty="0" smtClean="0">
                <a:solidFill>
                  <a:schemeClr val="tx2"/>
                </a:solidFill>
              </a:rPr>
              <a:t> And the LORD God commanded the man, "You are free to eat from any tree in the garden; </a:t>
            </a:r>
            <a:r>
              <a:rPr lang="en-US" sz="2800" baseline="30000" dirty="0" smtClean="0">
                <a:solidFill>
                  <a:schemeClr val="tx2"/>
                </a:solidFill>
              </a:rPr>
              <a:t>17</a:t>
            </a:r>
            <a:r>
              <a:rPr lang="en-US" sz="2800" dirty="0" smtClean="0">
                <a:solidFill>
                  <a:schemeClr val="tx2"/>
                </a:solidFill>
              </a:rPr>
              <a:t> but you must not eat from the tree of the knowledge of good and evil, for when you eat of it you will surely die."</a:t>
            </a:r>
          </a:p>
        </p:txBody>
      </p:sp>
      <p:sp>
        <p:nvSpPr>
          <p:cNvPr id="4" name="Title 3"/>
          <p:cNvSpPr>
            <a:spLocks noGrp="1"/>
          </p:cNvSpPr>
          <p:nvPr>
            <p:ph type="title"/>
          </p:nvPr>
        </p:nvSpPr>
        <p:spPr/>
        <p:txBody>
          <a:bodyPr/>
          <a:lstStyle/>
          <a:p>
            <a:r>
              <a:rPr lang="en-US" dirty="0" smtClean="0"/>
              <a:t>We were made by God with right relationships.</a:t>
            </a:r>
            <a:endParaRPr lang="en-US" dirty="0"/>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descr="599px-The_Earth_seen_from_Apollo_17.jpg"/>
          <p:cNvPicPr>
            <a:picLocks noChangeAspect="1"/>
          </p:cNvPicPr>
          <p:nvPr/>
        </p:nvPicPr>
        <p:blipFill>
          <a:blip r:embed="rId3" cstate="print"/>
          <a:stretch>
            <a:fillRect/>
          </a:stretch>
        </p:blipFill>
        <p:spPr>
          <a:xfrm>
            <a:off x="1219200" y="0"/>
            <a:ext cx="6858000" cy="6858000"/>
          </a:xfrm>
          <a:prstGeom prst="rect">
            <a:avLst/>
          </a:prstGeom>
        </p:spPr>
      </p:pic>
      <p:sp>
        <p:nvSpPr>
          <p:cNvPr id="2" name="Title 1"/>
          <p:cNvSpPr>
            <a:spLocks noGrp="1"/>
          </p:cNvSpPr>
          <p:nvPr>
            <p:ph type="title" idx="4294967295"/>
          </p:nvPr>
        </p:nvSpPr>
        <p:spPr>
          <a:xfrm>
            <a:off x="0" y="0"/>
            <a:ext cx="9144000" cy="685800"/>
          </a:xfrm>
        </p:spPr>
        <p:txBody>
          <a:bodyPr/>
          <a:lstStyle/>
          <a:p>
            <a:r>
              <a:rPr lang="en-US" dirty="0" smtClean="0">
                <a:solidFill>
                  <a:srgbClr val="FFFFFF"/>
                </a:solidFill>
              </a:rPr>
              <a:t>Who owns it?</a:t>
            </a:r>
            <a:endParaRPr lang="en-US" sz="2000" dirty="0">
              <a:solidFill>
                <a:srgbClr val="FFFFFF"/>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838200" y="685800"/>
            <a:ext cx="8305800" cy="4832092"/>
          </a:xfrm>
          <a:prstGeom prst="rect">
            <a:avLst/>
          </a:prstGeom>
          <a:noFill/>
          <a:ln w="9525" algn="ctr">
            <a:noFill/>
            <a:miter lim="800000"/>
            <a:headEnd/>
            <a:tailEnd/>
          </a:ln>
        </p:spPr>
        <p:txBody>
          <a:bodyPr wrap="square">
            <a:spAutoFit/>
          </a:bodyPr>
          <a:lstStyle/>
          <a:p>
            <a:pPr marL="457200" indent="-457200"/>
            <a:r>
              <a:rPr lang="en-US" sz="2800" dirty="0">
                <a:solidFill>
                  <a:schemeClr val="tx2"/>
                </a:solidFill>
              </a:rPr>
              <a:t>Genesis </a:t>
            </a:r>
            <a:r>
              <a:rPr lang="en-US" sz="2800" dirty="0" smtClean="0">
                <a:solidFill>
                  <a:schemeClr val="tx2"/>
                </a:solidFill>
              </a:rPr>
              <a:t>2:18-20a The LORD God said, "It is not good for the man to be alone. I will make a helper suitable for him." </a:t>
            </a:r>
          </a:p>
          <a:p>
            <a:pPr marL="457200" indent="-457200"/>
            <a:r>
              <a:rPr lang="en-US" sz="2800" dirty="0" smtClean="0">
                <a:solidFill>
                  <a:schemeClr val="tx2"/>
                </a:solidFill>
              </a:rPr>
              <a:t> </a:t>
            </a:r>
            <a:r>
              <a:rPr lang="en-US" sz="2800" baseline="30000" dirty="0" smtClean="0">
                <a:solidFill>
                  <a:schemeClr val="tx2"/>
                </a:solidFill>
              </a:rPr>
              <a:t>19</a:t>
            </a:r>
            <a:r>
              <a:rPr lang="en-US" sz="2800" dirty="0" smtClean="0">
                <a:solidFill>
                  <a:schemeClr val="tx2"/>
                </a:solidFill>
              </a:rPr>
              <a:t> Now the LORD God had formed out of the ground all the beasts of the field and all the birds of the air. He brought them to the man to see what he would </a:t>
            </a:r>
            <a:r>
              <a:rPr lang="en-US" sz="2800" u="sng" dirty="0" smtClean="0">
                <a:solidFill>
                  <a:schemeClr val="tx2"/>
                </a:solidFill>
              </a:rPr>
              <a:t>name</a:t>
            </a:r>
            <a:r>
              <a:rPr lang="en-US" sz="2800" dirty="0" smtClean="0">
                <a:solidFill>
                  <a:schemeClr val="tx2"/>
                </a:solidFill>
              </a:rPr>
              <a:t> them; and whatever the man called each living creature, that was its name. </a:t>
            </a:r>
            <a:r>
              <a:rPr lang="en-US" sz="2800" baseline="30000" dirty="0" smtClean="0">
                <a:solidFill>
                  <a:schemeClr val="tx2"/>
                </a:solidFill>
              </a:rPr>
              <a:t>20</a:t>
            </a:r>
            <a:r>
              <a:rPr lang="en-US" sz="2800" dirty="0" smtClean="0">
                <a:solidFill>
                  <a:schemeClr val="tx2"/>
                </a:solidFill>
              </a:rPr>
              <a:t> So the man gave names to all the livestock, the birds of the air and all the beasts of the field.</a:t>
            </a:r>
            <a:endParaRPr lang="en-US" sz="2800" dirty="0">
              <a:solidFill>
                <a:schemeClr val="tx2"/>
              </a:solidFill>
            </a:endParaRPr>
          </a:p>
        </p:txBody>
      </p:sp>
      <p:sp>
        <p:nvSpPr>
          <p:cNvPr id="4" name="Title 3"/>
          <p:cNvSpPr>
            <a:spLocks noGrp="1"/>
          </p:cNvSpPr>
          <p:nvPr>
            <p:ph type="title"/>
          </p:nvPr>
        </p:nvSpPr>
        <p:spPr/>
        <p:txBody>
          <a:bodyPr/>
          <a:lstStyle/>
          <a:p>
            <a:r>
              <a:rPr lang="en-US" dirty="0" smtClean="0"/>
              <a:t>We were made by God with right relationships.</a:t>
            </a:r>
            <a:endParaRPr lang="en-US" dirty="0"/>
          </a:p>
        </p:txBody>
      </p:sp>
    </p:spTree>
  </p:cSld>
  <p:clrMapOvr>
    <a:masterClrMapping/>
  </p:clrMapOvr>
  <p:transition>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838200" y="685800"/>
            <a:ext cx="8305800" cy="3539430"/>
          </a:xfrm>
          <a:prstGeom prst="rect">
            <a:avLst/>
          </a:prstGeom>
          <a:noFill/>
          <a:ln w="9525" algn="ctr">
            <a:noFill/>
            <a:miter lim="800000"/>
            <a:headEnd/>
            <a:tailEnd/>
          </a:ln>
        </p:spPr>
        <p:txBody>
          <a:bodyPr wrap="square">
            <a:spAutoFit/>
          </a:bodyPr>
          <a:lstStyle/>
          <a:p>
            <a:pPr marL="457200" indent="-457200"/>
            <a:r>
              <a:rPr lang="en-US" sz="2800" dirty="0">
                <a:solidFill>
                  <a:schemeClr val="tx2"/>
                </a:solidFill>
              </a:rPr>
              <a:t>Genesis </a:t>
            </a:r>
            <a:r>
              <a:rPr lang="en-US" sz="2800" dirty="0" smtClean="0">
                <a:solidFill>
                  <a:schemeClr val="tx2"/>
                </a:solidFill>
              </a:rPr>
              <a:t>2:20b-22 But for Adam no suitable helper was found. </a:t>
            </a:r>
            <a:r>
              <a:rPr lang="en-US" sz="2800" baseline="30000" dirty="0" smtClean="0">
                <a:solidFill>
                  <a:schemeClr val="tx2"/>
                </a:solidFill>
              </a:rPr>
              <a:t>21</a:t>
            </a:r>
            <a:r>
              <a:rPr lang="en-US" sz="2800" dirty="0" smtClean="0">
                <a:solidFill>
                  <a:schemeClr val="tx2"/>
                </a:solidFill>
              </a:rPr>
              <a:t> So the LORD God caused the man to fall into a deep sleep; and while he was sleeping, he took one of the man's ribs and closed up the place with flesh. </a:t>
            </a:r>
            <a:r>
              <a:rPr lang="en-US" sz="2800" baseline="30000" dirty="0" smtClean="0">
                <a:solidFill>
                  <a:schemeClr val="tx2"/>
                </a:solidFill>
              </a:rPr>
              <a:t>22</a:t>
            </a:r>
            <a:r>
              <a:rPr lang="en-US" sz="2800" dirty="0" smtClean="0">
                <a:solidFill>
                  <a:schemeClr val="tx2"/>
                </a:solidFill>
              </a:rPr>
              <a:t> Then the LORD God made a woman from the rib he had taken out of the man, and he brought her to the man. </a:t>
            </a:r>
            <a:endParaRPr lang="en-US" sz="2800" dirty="0">
              <a:solidFill>
                <a:schemeClr val="tx2"/>
              </a:solidFill>
            </a:endParaRPr>
          </a:p>
        </p:txBody>
      </p:sp>
      <p:sp>
        <p:nvSpPr>
          <p:cNvPr id="4" name="Title 3"/>
          <p:cNvSpPr>
            <a:spLocks noGrp="1"/>
          </p:cNvSpPr>
          <p:nvPr>
            <p:ph type="title"/>
          </p:nvPr>
        </p:nvSpPr>
        <p:spPr/>
        <p:txBody>
          <a:bodyPr/>
          <a:lstStyle/>
          <a:p>
            <a:r>
              <a:rPr lang="en-US" dirty="0" smtClean="0"/>
              <a:t>We were made by God with right relationships.</a:t>
            </a:r>
            <a:endParaRPr lang="en-US" dirty="0"/>
          </a:p>
        </p:txBody>
      </p:sp>
    </p:spTree>
  </p:cSld>
  <p:clrMapOvr>
    <a:masterClrMapping/>
  </p:clrMapOvr>
  <p:transition>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ChangeArrowheads="1"/>
          </p:cNvSpPr>
          <p:nvPr/>
        </p:nvSpPr>
        <p:spPr bwMode="auto">
          <a:xfrm>
            <a:off x="838200" y="685800"/>
            <a:ext cx="8305800" cy="4401205"/>
          </a:xfrm>
          <a:prstGeom prst="rect">
            <a:avLst/>
          </a:prstGeom>
          <a:noFill/>
          <a:ln w="9525" algn="ctr">
            <a:noFill/>
            <a:miter lim="800000"/>
            <a:headEnd/>
            <a:tailEnd/>
          </a:ln>
        </p:spPr>
        <p:txBody>
          <a:bodyPr wrap="square">
            <a:spAutoFit/>
          </a:bodyPr>
          <a:lstStyle/>
          <a:p>
            <a:r>
              <a:rPr lang="en-US" sz="2800" dirty="0">
                <a:solidFill>
                  <a:schemeClr val="tx2"/>
                </a:solidFill>
              </a:rPr>
              <a:t>Genesis 2:23-25 </a:t>
            </a:r>
            <a:r>
              <a:rPr lang="en-US" sz="2800" dirty="0" smtClean="0">
                <a:solidFill>
                  <a:schemeClr val="tx2"/>
                </a:solidFill>
              </a:rPr>
              <a:t>The man said, </a:t>
            </a:r>
            <a:br>
              <a:rPr lang="en-US" sz="2800" dirty="0" smtClean="0">
                <a:solidFill>
                  <a:schemeClr val="tx2"/>
                </a:solidFill>
              </a:rPr>
            </a:br>
            <a:r>
              <a:rPr lang="en-US" sz="2800" dirty="0" smtClean="0">
                <a:solidFill>
                  <a:schemeClr val="tx2"/>
                </a:solidFill>
              </a:rPr>
              <a:t>       "This is now bone of my bones </a:t>
            </a:r>
            <a:br>
              <a:rPr lang="en-US" sz="2800" dirty="0" smtClean="0">
                <a:solidFill>
                  <a:schemeClr val="tx2"/>
                </a:solidFill>
              </a:rPr>
            </a:br>
            <a:r>
              <a:rPr lang="en-US" sz="2800" dirty="0" smtClean="0">
                <a:solidFill>
                  <a:schemeClr val="tx2"/>
                </a:solidFill>
              </a:rPr>
              <a:t>       and flesh of my flesh; </a:t>
            </a:r>
            <a:br>
              <a:rPr lang="en-US" sz="2800" dirty="0" smtClean="0">
                <a:solidFill>
                  <a:schemeClr val="tx2"/>
                </a:solidFill>
              </a:rPr>
            </a:br>
            <a:r>
              <a:rPr lang="en-US" sz="2800" dirty="0" smtClean="0">
                <a:solidFill>
                  <a:schemeClr val="tx2"/>
                </a:solidFill>
              </a:rPr>
              <a:t>       she shall be called 'woman,' </a:t>
            </a:r>
            <a:br>
              <a:rPr lang="en-US" sz="2800" dirty="0" smtClean="0">
                <a:solidFill>
                  <a:schemeClr val="tx2"/>
                </a:solidFill>
              </a:rPr>
            </a:br>
            <a:r>
              <a:rPr lang="en-US" sz="2800" dirty="0" smtClean="0">
                <a:solidFill>
                  <a:schemeClr val="tx2"/>
                </a:solidFill>
              </a:rPr>
              <a:t>       for she was taken out of man." </a:t>
            </a:r>
          </a:p>
          <a:p>
            <a:pPr marL="457200" indent="-457200"/>
            <a:r>
              <a:rPr lang="en-US" sz="2800" dirty="0" smtClean="0">
                <a:solidFill>
                  <a:schemeClr val="tx2"/>
                </a:solidFill>
              </a:rPr>
              <a:t> </a:t>
            </a:r>
            <a:r>
              <a:rPr lang="en-US" sz="2800" baseline="30000" dirty="0" smtClean="0">
                <a:solidFill>
                  <a:schemeClr val="tx2"/>
                </a:solidFill>
              </a:rPr>
              <a:t>24</a:t>
            </a:r>
            <a:r>
              <a:rPr lang="en-US" sz="2800" dirty="0" smtClean="0">
                <a:solidFill>
                  <a:schemeClr val="tx2"/>
                </a:solidFill>
              </a:rPr>
              <a:t> For this reason a man will leave his father and mother and be united to his wife, and they will become one flesh. </a:t>
            </a:r>
          </a:p>
          <a:p>
            <a:pPr marL="457200" indent="-457200"/>
            <a:r>
              <a:rPr lang="en-US" sz="2800" dirty="0" smtClean="0">
                <a:solidFill>
                  <a:schemeClr val="tx2"/>
                </a:solidFill>
              </a:rPr>
              <a:t> </a:t>
            </a:r>
            <a:r>
              <a:rPr lang="en-US" sz="2800" baseline="30000" dirty="0" smtClean="0">
                <a:solidFill>
                  <a:schemeClr val="tx2"/>
                </a:solidFill>
              </a:rPr>
              <a:t>25</a:t>
            </a:r>
            <a:r>
              <a:rPr lang="en-US" sz="2800" dirty="0" smtClean="0">
                <a:solidFill>
                  <a:schemeClr val="tx2"/>
                </a:solidFill>
              </a:rPr>
              <a:t> The man and his wife were both naked, and they felt no shame.</a:t>
            </a:r>
            <a:endParaRPr lang="en-US" sz="2800" dirty="0">
              <a:solidFill>
                <a:schemeClr val="tx2"/>
              </a:solidFill>
            </a:endParaRPr>
          </a:p>
        </p:txBody>
      </p:sp>
      <p:sp>
        <p:nvSpPr>
          <p:cNvPr id="4" name="Title 3"/>
          <p:cNvSpPr>
            <a:spLocks noGrp="1"/>
          </p:cNvSpPr>
          <p:nvPr>
            <p:ph type="title"/>
          </p:nvPr>
        </p:nvSpPr>
        <p:spPr/>
        <p:txBody>
          <a:bodyPr/>
          <a:lstStyle/>
          <a:p>
            <a:r>
              <a:rPr lang="en-US" dirty="0" smtClean="0"/>
              <a:t>We were made by God with right relationships.</a:t>
            </a:r>
            <a:endParaRPr lang="en-US" dirty="0"/>
          </a:p>
        </p:txBody>
      </p:sp>
    </p:spTree>
  </p:cSld>
  <p:clrMapOvr>
    <a:masterClrMapping/>
  </p:clrMapOvr>
  <p:transition>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8305800" cy="685800"/>
          </a:xfrm>
        </p:spPr>
        <p:txBody>
          <a:bodyPr/>
          <a:lstStyle/>
          <a:p>
            <a:r>
              <a:rPr lang="en-US" dirty="0" smtClean="0"/>
              <a:t>We were made by God with right relationships.</a:t>
            </a:r>
            <a:endParaRPr lang="en-US" dirty="0"/>
          </a:p>
        </p:txBody>
      </p:sp>
      <p:sp>
        <p:nvSpPr>
          <p:cNvPr id="32770" name="Rectangle 2"/>
          <p:cNvSpPr>
            <a:spLocks noGrp="1" noChangeArrowheads="1"/>
          </p:cNvSpPr>
          <p:nvPr>
            <p:ph idx="4294967295"/>
          </p:nvPr>
        </p:nvSpPr>
        <p:spPr>
          <a:xfrm>
            <a:off x="1828800" y="685800"/>
            <a:ext cx="7315200" cy="6172200"/>
          </a:xfrm>
        </p:spPr>
        <p:txBody>
          <a:bodyPr/>
          <a:lstStyle/>
          <a:p>
            <a:pPr defTabSz="457200" eaLnBrk="1" hangingPunct="1">
              <a:buFont typeface="Wingdings" pitchFamily="2" charset="2"/>
              <a:buNone/>
            </a:pPr>
            <a:r>
              <a:rPr lang="en-US" sz="2400" b="1" dirty="0" smtClean="0">
                <a:latin typeface="Arial" charset="0"/>
              </a:rPr>
              <a:t>							God</a:t>
            </a:r>
          </a:p>
          <a:p>
            <a:pPr defTabSz="457200" eaLnBrk="1" hangingPunct="1">
              <a:buFont typeface="Wingdings" pitchFamily="2" charset="2"/>
              <a:buNone/>
            </a:pPr>
            <a:r>
              <a:rPr lang="en-US" sz="2400" b="1" dirty="0" smtClean="0">
                <a:latin typeface="Arial" charset="0"/>
              </a:rPr>
              <a:t>Man					Self</a:t>
            </a:r>
          </a:p>
          <a:p>
            <a:pPr defTabSz="457200" eaLnBrk="1" hangingPunct="1">
              <a:buFont typeface="Wingdings" pitchFamily="2" charset="2"/>
              <a:buNone/>
            </a:pPr>
            <a:r>
              <a:rPr lang="en-US" sz="2400" b="1" dirty="0" smtClean="0">
                <a:latin typeface="Arial" charset="0"/>
              </a:rPr>
              <a:t>							Others</a:t>
            </a:r>
          </a:p>
          <a:p>
            <a:pPr defTabSz="457200" eaLnBrk="1" hangingPunct="1">
              <a:buFont typeface="Wingdings" pitchFamily="2" charset="2"/>
              <a:buNone/>
            </a:pPr>
            <a:r>
              <a:rPr lang="en-US" sz="2400" b="1" dirty="0" smtClean="0">
                <a:latin typeface="Arial" charset="0"/>
              </a:rPr>
              <a:t>Creation 				Creation</a:t>
            </a:r>
          </a:p>
          <a:p>
            <a:pPr defTabSz="457200" eaLnBrk="1" hangingPunct="1">
              <a:buFont typeface="Wingdings" pitchFamily="2" charset="2"/>
              <a:buNone/>
            </a:pPr>
            <a:endParaRPr lang="en-US" sz="2400" b="1" dirty="0" smtClean="0">
              <a:latin typeface="Arial" charset="0"/>
            </a:endParaRPr>
          </a:p>
        </p:txBody>
      </p:sp>
      <p:sp>
        <p:nvSpPr>
          <p:cNvPr id="32771" name="Freeform 7"/>
          <p:cNvSpPr>
            <a:spLocks/>
          </p:cNvSpPr>
          <p:nvPr/>
        </p:nvSpPr>
        <p:spPr bwMode="auto">
          <a:xfrm>
            <a:off x="2590800" y="914400"/>
            <a:ext cx="1905000" cy="428625"/>
          </a:xfrm>
          <a:custGeom>
            <a:avLst/>
            <a:gdLst>
              <a:gd name="T0" fmla="*/ 0 w 1200"/>
              <a:gd name="T1" fmla="*/ 428625 h 270"/>
              <a:gd name="T2" fmla="*/ 1905000 w 1200"/>
              <a:gd name="T3" fmla="*/ 0 h 270"/>
              <a:gd name="T4" fmla="*/ 0 60000 65536"/>
              <a:gd name="T5" fmla="*/ 0 60000 65536"/>
              <a:gd name="T6" fmla="*/ 0 w 1200"/>
              <a:gd name="T7" fmla="*/ 0 h 270"/>
              <a:gd name="T8" fmla="*/ 1200 w 1200"/>
              <a:gd name="T9" fmla="*/ 270 h 270"/>
            </a:gdLst>
            <a:ahLst/>
            <a:cxnLst>
              <a:cxn ang="T4">
                <a:pos x="T0" y="T1"/>
              </a:cxn>
              <a:cxn ang="T5">
                <a:pos x="T2" y="T3"/>
              </a:cxn>
            </a:cxnLst>
            <a:rect l="T6" t="T7" r="T8" b="T9"/>
            <a:pathLst>
              <a:path w="1200" h="270">
                <a:moveTo>
                  <a:pt x="0" y="270"/>
                </a:moveTo>
                <a:lnTo>
                  <a:pt x="1200" y="0"/>
                </a:lnTo>
              </a:path>
            </a:pathLst>
          </a:custGeom>
          <a:noFill/>
          <a:ln w="38100">
            <a:solidFill>
              <a:schemeClr val="tx1"/>
            </a:solidFill>
            <a:round/>
            <a:headEnd/>
            <a:tailEnd type="triangle" w="lg" len="lg"/>
          </a:ln>
        </p:spPr>
        <p:txBody>
          <a:bodyPr/>
          <a:lstStyle/>
          <a:p>
            <a:endParaRPr lang="en-US" dirty="0"/>
          </a:p>
        </p:txBody>
      </p:sp>
      <p:sp>
        <p:nvSpPr>
          <p:cNvPr id="32772" name="Line 8"/>
          <p:cNvSpPr>
            <a:spLocks noChangeShapeType="1"/>
          </p:cNvSpPr>
          <p:nvPr/>
        </p:nvSpPr>
        <p:spPr bwMode="auto">
          <a:xfrm>
            <a:off x="2590800" y="1343025"/>
            <a:ext cx="1905000" cy="0"/>
          </a:xfrm>
          <a:prstGeom prst="line">
            <a:avLst/>
          </a:prstGeom>
          <a:noFill/>
          <a:ln w="38100">
            <a:solidFill>
              <a:schemeClr val="tx1"/>
            </a:solidFill>
            <a:round/>
            <a:headEnd/>
            <a:tailEnd type="triangle" w="lg" len="lg"/>
          </a:ln>
        </p:spPr>
        <p:txBody>
          <a:bodyPr/>
          <a:lstStyle/>
          <a:p>
            <a:endParaRPr lang="en-US" dirty="0"/>
          </a:p>
        </p:txBody>
      </p:sp>
      <p:sp>
        <p:nvSpPr>
          <p:cNvPr id="32773" name="Line 9"/>
          <p:cNvSpPr>
            <a:spLocks noChangeShapeType="1"/>
          </p:cNvSpPr>
          <p:nvPr/>
        </p:nvSpPr>
        <p:spPr bwMode="auto">
          <a:xfrm>
            <a:off x="2590800" y="1343025"/>
            <a:ext cx="1905000" cy="381000"/>
          </a:xfrm>
          <a:prstGeom prst="line">
            <a:avLst/>
          </a:prstGeom>
          <a:noFill/>
          <a:ln w="38100">
            <a:solidFill>
              <a:schemeClr val="tx1"/>
            </a:solidFill>
            <a:round/>
            <a:headEnd/>
            <a:tailEnd type="triangle" w="lg" len="lg"/>
          </a:ln>
        </p:spPr>
        <p:txBody>
          <a:bodyPr/>
          <a:lstStyle/>
          <a:p>
            <a:endParaRPr lang="en-US" dirty="0"/>
          </a:p>
        </p:txBody>
      </p:sp>
      <p:sp>
        <p:nvSpPr>
          <p:cNvPr id="32774" name="Line 10"/>
          <p:cNvSpPr>
            <a:spLocks noChangeShapeType="1"/>
          </p:cNvSpPr>
          <p:nvPr/>
        </p:nvSpPr>
        <p:spPr bwMode="auto">
          <a:xfrm>
            <a:off x="2590800" y="1343025"/>
            <a:ext cx="1905000" cy="838200"/>
          </a:xfrm>
          <a:prstGeom prst="line">
            <a:avLst/>
          </a:prstGeom>
          <a:noFill/>
          <a:ln w="38100">
            <a:solidFill>
              <a:schemeClr val="tx1"/>
            </a:solidFill>
            <a:round/>
            <a:headEnd/>
            <a:tailEnd type="triangle" w="lg" len="lg"/>
          </a:ln>
        </p:spPr>
        <p:txBody>
          <a:bodyPr/>
          <a:lstStyle/>
          <a:p>
            <a:endParaRPr lang="en-US" dirty="0"/>
          </a:p>
        </p:txBody>
      </p:sp>
      <p:sp>
        <p:nvSpPr>
          <p:cNvPr id="32775" name="Line 12"/>
          <p:cNvSpPr>
            <a:spLocks noChangeShapeType="1"/>
          </p:cNvSpPr>
          <p:nvPr/>
        </p:nvSpPr>
        <p:spPr bwMode="auto">
          <a:xfrm>
            <a:off x="3200400" y="2261286"/>
            <a:ext cx="1371600" cy="0"/>
          </a:xfrm>
          <a:prstGeom prst="line">
            <a:avLst/>
          </a:prstGeom>
          <a:noFill/>
          <a:ln w="38100">
            <a:solidFill>
              <a:schemeClr val="tx1"/>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00px-Denali_National_Park.jpg"/>
          <p:cNvPicPr>
            <a:picLocks noChangeAspect="1"/>
          </p:cNvPicPr>
          <p:nvPr/>
        </p:nvPicPr>
        <p:blipFill>
          <a:blip r:embed="rId2" cstate="print"/>
          <a:srcRect r="4833"/>
          <a:stretch>
            <a:fillRect/>
          </a:stretch>
        </p:blipFill>
        <p:spPr>
          <a:xfrm>
            <a:off x="0" y="0"/>
            <a:ext cx="9144000" cy="6858000"/>
          </a:xfrm>
          <a:prstGeom prst="rect">
            <a:avLst/>
          </a:prstGeom>
        </p:spPr>
      </p:pic>
      <p:sp>
        <p:nvSpPr>
          <p:cNvPr id="5" name="Text Placeholder 4"/>
          <p:cNvSpPr>
            <a:spLocks noGrp="1"/>
          </p:cNvSpPr>
          <p:nvPr>
            <p:ph type="body" sz="quarter" idx="10"/>
          </p:nvPr>
        </p:nvSpPr>
        <p:spPr>
          <a:xfrm>
            <a:off x="0" y="0"/>
            <a:ext cx="9144000" cy="6858000"/>
          </a:xfrm>
        </p:spPr>
        <p:txBody>
          <a:bodyPr/>
          <a:lstStyle/>
          <a:p>
            <a:r>
              <a:rPr lang="en-US" dirty="0" smtClean="0">
                <a:solidFill>
                  <a:schemeClr val="tx1"/>
                </a:solidFill>
                <a:effectLst>
                  <a:outerShdw blurRad="50800" dist="50800" dir="5400000" algn="ctr" rotWithShape="0">
                    <a:srgbClr val="FFFFFF"/>
                  </a:outerShdw>
                </a:effectLst>
              </a:rPr>
              <a:t>Denali National Park:</a:t>
            </a:r>
          </a:p>
          <a:p>
            <a:r>
              <a:rPr lang="en-US" dirty="0" smtClean="0">
                <a:solidFill>
                  <a:schemeClr val="tx1"/>
                </a:solidFill>
                <a:effectLst>
                  <a:outerShdw blurRad="50800" dist="50800" dir="5400000" algn="ctr" rotWithShape="0">
                    <a:srgbClr val="FFFFFF"/>
                  </a:outerShdw>
                </a:effectLst>
              </a:rPr>
              <a:t>What time do you feed the bears?</a:t>
            </a:r>
          </a:p>
          <a:p>
            <a:r>
              <a:rPr lang="en-US" dirty="0" smtClean="0">
                <a:solidFill>
                  <a:schemeClr val="tx1"/>
                </a:solidFill>
                <a:effectLst>
                  <a:outerShdw blurRad="50800" dist="50800" dir="5400000" algn="ctr" rotWithShape="0">
                    <a:srgbClr val="FFFFFF"/>
                  </a:outerShdw>
                </a:effectLst>
              </a:rPr>
              <a:t>What's so wonderful about Wonder Lake?</a:t>
            </a:r>
          </a:p>
          <a:p>
            <a:r>
              <a:rPr lang="en-US" dirty="0" smtClean="0">
                <a:solidFill>
                  <a:schemeClr val="tx1"/>
                </a:solidFill>
                <a:effectLst>
                  <a:outerShdw blurRad="50800" dist="50800" dir="5400000" algn="ctr" rotWithShape="0">
                    <a:srgbClr val="FFFFFF"/>
                  </a:outerShdw>
                </a:effectLst>
              </a:rPr>
              <a:t>How often do you mow the tundra?</a:t>
            </a:r>
          </a:p>
          <a:p>
            <a:r>
              <a:rPr lang="en-US" dirty="0" smtClean="0">
                <a:solidFill>
                  <a:schemeClr val="tx1"/>
                </a:solidFill>
                <a:effectLst>
                  <a:outerShdw blurRad="50800" dist="50800" dir="5400000" algn="ctr" rotWithShape="0">
                    <a:srgbClr val="FFFFFF"/>
                  </a:outerShdw>
                </a:effectLst>
              </a:rPr>
              <a:t>How much does Mount McKinley weigh?</a:t>
            </a:r>
          </a:p>
          <a:p>
            <a:r>
              <a:rPr lang="en-US" dirty="0" smtClean="0">
                <a:solidFill>
                  <a:schemeClr val="tx1"/>
                </a:solidFill>
                <a:effectLst>
                  <a:outerShdw blurRad="50800" dist="50800" dir="5400000" algn="ctr" rotWithShape="0">
                    <a:srgbClr val="FFFFFF"/>
                  </a:outerShdw>
                </a:effectLst>
              </a:rPr>
              <a:t>Can you show me where yeti [the Abominable Snowman] lives?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dissolv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dissolv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dissolv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2400" y="0"/>
            <a:ext cx="8739380" cy="6510838"/>
          </a:xfrm>
          <a:prstGeom prst="rect">
            <a:avLst/>
          </a:prstGeom>
          <a:noFill/>
          <a:ln w="9525">
            <a:noFill/>
            <a:miter lim="800000"/>
            <a:headEnd/>
            <a:tailEnd/>
          </a:ln>
        </p:spPr>
      </p:pic>
      <p:sp>
        <p:nvSpPr>
          <p:cNvPr id="2" name="Title 1"/>
          <p:cNvSpPr>
            <a:spLocks noGrp="1"/>
          </p:cNvSpPr>
          <p:nvPr>
            <p:ph type="title"/>
          </p:nvPr>
        </p:nvSpPr>
        <p:spPr>
          <a:xfrm>
            <a:off x="152400" y="0"/>
            <a:ext cx="8991600" cy="1447800"/>
          </a:xfrm>
        </p:spPr>
        <p:txBody>
          <a:bodyPr/>
          <a:lstStyle/>
          <a:p>
            <a:r>
              <a:rPr lang="en-US" dirty="0" smtClean="0">
                <a:solidFill>
                  <a:srgbClr val="FFFFFF"/>
                </a:solidFill>
                <a:effectLst>
                  <a:outerShdw blurRad="38100" dist="38100" dir="2700000" algn="tl">
                    <a:srgbClr val="000000">
                      <a:alpha val="43137"/>
                    </a:srgbClr>
                  </a:outerShdw>
                </a:effectLst>
              </a:rPr>
              <a:t>Sin Ruined Relationships</a:t>
            </a:r>
            <a:br>
              <a:rPr lang="en-US" dirty="0" smtClean="0">
                <a:solidFill>
                  <a:srgbClr val="FFFFFF"/>
                </a:solidFill>
                <a:effectLst>
                  <a:outerShdw blurRad="38100" dist="38100" dir="2700000" algn="tl">
                    <a:srgbClr val="000000">
                      <a:alpha val="43137"/>
                    </a:srgbClr>
                  </a:outerShdw>
                </a:effectLst>
              </a:rPr>
            </a:br>
            <a:r>
              <a:rPr lang="en-US" dirty="0" smtClean="0">
                <a:solidFill>
                  <a:srgbClr val="FFFFFF"/>
                </a:solidFill>
                <a:effectLst>
                  <a:outerShdw blurRad="38100" dist="38100" dir="2700000" algn="tl">
                    <a:srgbClr val="000000">
                      <a:alpha val="43137"/>
                    </a:srgbClr>
                  </a:outerShdw>
                </a:effectLst>
              </a:rPr>
              <a:t>If you want to understand why the world is the way that it is, then you need to understand Genesis 3.</a:t>
            </a:r>
            <a:endParaRPr lang="en-US" dirty="0">
              <a:solidFill>
                <a:srgbClr val="FFFFFF"/>
              </a:solidFill>
              <a:effectLst>
                <a:outerShdw blurRad="38100" dist="38100" dir="2700000" algn="tl">
                  <a:srgbClr val="000000">
                    <a:alpha val="43137"/>
                  </a:srgbClr>
                </a:outerShdw>
              </a:effectLst>
            </a:endParaRPr>
          </a:p>
        </p:txBody>
      </p:sp>
      <p:sp>
        <p:nvSpPr>
          <p:cNvPr id="4" name="TextBox 3"/>
          <p:cNvSpPr txBox="1"/>
          <p:nvPr/>
        </p:nvSpPr>
        <p:spPr>
          <a:xfrm>
            <a:off x="2971800" y="6497598"/>
            <a:ext cx="6109886" cy="369332"/>
          </a:xfrm>
          <a:prstGeom prst="rect">
            <a:avLst/>
          </a:prstGeom>
          <a:noFill/>
        </p:spPr>
        <p:txBody>
          <a:bodyPr wrap="square" rtlCol="0" anchor="b" anchorCtr="0">
            <a:spAutoFit/>
          </a:bodyPr>
          <a:lstStyle/>
          <a:p>
            <a:pPr algn="r"/>
            <a:r>
              <a:rPr lang="en-US" dirty="0" smtClean="0">
                <a:solidFill>
                  <a:srgbClr val="FFFFFF"/>
                </a:solidFill>
              </a:rPr>
              <a:t>Wenzel Peter, Adam and Eve in the Garden of Eden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US" dirty="0" smtClean="0"/>
              <a:t>Sin Ruined Relationships</a:t>
            </a:r>
            <a:endParaRPr lang="en-US" dirty="0"/>
          </a:p>
        </p:txBody>
      </p:sp>
      <p:sp>
        <p:nvSpPr>
          <p:cNvPr id="36867" name="Rectangle 5"/>
          <p:cNvSpPr>
            <a:spLocks noChangeArrowheads="1"/>
          </p:cNvSpPr>
          <p:nvPr/>
        </p:nvSpPr>
        <p:spPr bwMode="auto">
          <a:xfrm>
            <a:off x="838200" y="685800"/>
            <a:ext cx="8305800" cy="5693866"/>
          </a:xfrm>
          <a:prstGeom prst="rect">
            <a:avLst/>
          </a:prstGeom>
          <a:noFill/>
          <a:ln w="9525" algn="ctr">
            <a:noFill/>
            <a:miter lim="800000"/>
            <a:headEnd/>
            <a:tailEnd/>
          </a:ln>
        </p:spPr>
        <p:txBody>
          <a:bodyPr wrap="square">
            <a:spAutoFit/>
          </a:bodyPr>
          <a:lstStyle/>
          <a:p>
            <a:pPr marL="457200" indent="-457200"/>
            <a:r>
              <a:rPr lang="en-US" sz="2800" dirty="0">
                <a:solidFill>
                  <a:schemeClr val="tx2"/>
                </a:solidFill>
              </a:rPr>
              <a:t>Genesis </a:t>
            </a:r>
            <a:r>
              <a:rPr lang="en-US" sz="2800" dirty="0" smtClean="0">
                <a:solidFill>
                  <a:schemeClr val="tx2"/>
                </a:solidFill>
              </a:rPr>
              <a:t>3:1-5 Now the serpent was more crafty than any of the wild animals the LORD God had made. He said to the woman, "Did God really say, 'You must not eat from any tree in the garden'?"  </a:t>
            </a:r>
            <a:r>
              <a:rPr lang="en-US" sz="2800" baseline="30000" dirty="0" smtClean="0">
                <a:solidFill>
                  <a:schemeClr val="tx2"/>
                </a:solidFill>
              </a:rPr>
              <a:t>2</a:t>
            </a:r>
            <a:r>
              <a:rPr lang="en-US" sz="2800" dirty="0" smtClean="0">
                <a:solidFill>
                  <a:schemeClr val="tx2"/>
                </a:solidFill>
              </a:rPr>
              <a:t> The woman said to the serpent, "We may eat fruit from the trees in the garden, </a:t>
            </a:r>
            <a:r>
              <a:rPr lang="en-US" sz="2800" baseline="30000" dirty="0" smtClean="0">
                <a:solidFill>
                  <a:schemeClr val="tx2"/>
                </a:solidFill>
              </a:rPr>
              <a:t>3</a:t>
            </a:r>
            <a:r>
              <a:rPr lang="en-US" sz="2800" dirty="0" smtClean="0">
                <a:solidFill>
                  <a:schemeClr val="tx2"/>
                </a:solidFill>
              </a:rPr>
              <a:t> but God did say, 'You must not eat fruit from the tree that is in the middle of the garden, and you must not touch it, or you will die.' " </a:t>
            </a:r>
          </a:p>
          <a:p>
            <a:pPr marL="457200" indent="-457200"/>
            <a:r>
              <a:rPr lang="en-US" sz="2800" dirty="0" smtClean="0">
                <a:solidFill>
                  <a:schemeClr val="tx2"/>
                </a:solidFill>
              </a:rPr>
              <a:t> </a:t>
            </a:r>
            <a:r>
              <a:rPr lang="en-US" sz="2800" baseline="30000" dirty="0" smtClean="0">
                <a:solidFill>
                  <a:schemeClr val="tx2"/>
                </a:solidFill>
              </a:rPr>
              <a:t>4</a:t>
            </a:r>
            <a:r>
              <a:rPr lang="en-US" sz="2800" dirty="0" smtClean="0">
                <a:solidFill>
                  <a:schemeClr val="tx2"/>
                </a:solidFill>
              </a:rPr>
              <a:t> "You will not surely die," the serpent said to the woman. </a:t>
            </a:r>
            <a:r>
              <a:rPr lang="en-US" sz="2800" baseline="30000" dirty="0" smtClean="0">
                <a:solidFill>
                  <a:schemeClr val="tx2"/>
                </a:solidFill>
              </a:rPr>
              <a:t>5</a:t>
            </a:r>
            <a:r>
              <a:rPr lang="en-US" sz="2800" dirty="0" smtClean="0">
                <a:solidFill>
                  <a:schemeClr val="tx2"/>
                </a:solidFill>
              </a:rPr>
              <a:t> "For God knows that when you eat of it your eyes will be opened, and you will be like God, knowing good and evil.”</a:t>
            </a:r>
            <a:endParaRPr lang="en-US" sz="2800" dirty="0">
              <a:solidFill>
                <a:schemeClr val="tx2"/>
              </a:solidFill>
            </a:endParaRPr>
          </a:p>
        </p:txBody>
      </p:sp>
    </p:spTree>
  </p:cSld>
  <p:clrMapOvr>
    <a:masterClrMapping/>
  </p:clrMapOvr>
  <p:transition>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US" dirty="0" smtClean="0"/>
              <a:t>Sin Ruined Relationships</a:t>
            </a:r>
            <a:br>
              <a:rPr lang="en-US" dirty="0" smtClean="0"/>
            </a:br>
            <a:endParaRPr lang="en-US" dirty="0"/>
          </a:p>
        </p:txBody>
      </p:sp>
      <p:sp>
        <p:nvSpPr>
          <p:cNvPr id="36867" name="Rectangle 5"/>
          <p:cNvSpPr>
            <a:spLocks noChangeArrowheads="1"/>
          </p:cNvSpPr>
          <p:nvPr/>
        </p:nvSpPr>
        <p:spPr bwMode="auto">
          <a:xfrm>
            <a:off x="838200" y="685800"/>
            <a:ext cx="8305800" cy="3970318"/>
          </a:xfrm>
          <a:prstGeom prst="rect">
            <a:avLst/>
          </a:prstGeom>
          <a:noFill/>
          <a:ln w="9525" algn="ctr">
            <a:noFill/>
            <a:miter lim="800000"/>
            <a:headEnd/>
            <a:tailEnd/>
          </a:ln>
        </p:spPr>
        <p:txBody>
          <a:bodyPr wrap="square">
            <a:spAutoFit/>
          </a:bodyPr>
          <a:lstStyle/>
          <a:p>
            <a:pPr marL="457200" indent="-457200"/>
            <a:r>
              <a:rPr lang="en-US" sz="2800" dirty="0">
                <a:solidFill>
                  <a:schemeClr val="tx2"/>
                </a:solidFill>
              </a:rPr>
              <a:t>Genesis </a:t>
            </a:r>
            <a:r>
              <a:rPr lang="en-US" sz="2800" dirty="0" smtClean="0">
                <a:solidFill>
                  <a:schemeClr val="tx2"/>
                </a:solidFill>
              </a:rPr>
              <a:t>3:6-7  </a:t>
            </a:r>
            <a:r>
              <a:rPr lang="en-US" sz="2800" baseline="30000" dirty="0" smtClean="0">
                <a:solidFill>
                  <a:schemeClr val="tx2"/>
                </a:solidFill>
              </a:rPr>
              <a:t>6</a:t>
            </a:r>
            <a:r>
              <a:rPr lang="en-US" sz="2800" dirty="0" smtClean="0">
                <a:solidFill>
                  <a:schemeClr val="tx2"/>
                </a:solidFill>
              </a:rPr>
              <a:t> When the woman saw that the fruit of the tree was good for food and pleasing to the eye, and also desirable for gaining wisdom, she took some and ate it. She also gave some to her husband, who was with her, and he ate it. </a:t>
            </a:r>
            <a:r>
              <a:rPr lang="en-US" sz="2800" baseline="30000" dirty="0" smtClean="0">
                <a:solidFill>
                  <a:schemeClr val="tx2"/>
                </a:solidFill>
              </a:rPr>
              <a:t>7</a:t>
            </a:r>
            <a:r>
              <a:rPr lang="en-US" sz="2800" dirty="0" smtClean="0">
                <a:solidFill>
                  <a:schemeClr val="tx2"/>
                </a:solidFill>
              </a:rPr>
              <a:t> Then the eyes of both of them were opened, and they realized they were naked; so they sewed fig leaves together and made coverings for themselves. </a:t>
            </a:r>
            <a:endParaRPr lang="en-US" sz="2800" dirty="0">
              <a:solidFill>
                <a:schemeClr val="tx2"/>
              </a:solidFill>
            </a:endParaRPr>
          </a:p>
        </p:txBody>
      </p:sp>
    </p:spTree>
  </p:cSld>
  <p:clrMapOvr>
    <a:masterClrMapping/>
  </p:clrMapOvr>
  <p:transition>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838200" y="685800"/>
            <a:ext cx="8305800" cy="6124754"/>
          </a:xfrm>
          <a:prstGeom prst="rect">
            <a:avLst/>
          </a:prstGeom>
          <a:noFill/>
          <a:ln w="9525" algn="ctr">
            <a:noFill/>
            <a:miter lim="800000"/>
            <a:headEnd/>
            <a:tailEnd/>
          </a:ln>
        </p:spPr>
        <p:txBody>
          <a:bodyPr wrap="square">
            <a:spAutoFit/>
          </a:bodyPr>
          <a:lstStyle/>
          <a:p>
            <a:pPr marL="457200" indent="-457200"/>
            <a:r>
              <a:rPr lang="en-US" sz="2800" dirty="0">
                <a:solidFill>
                  <a:schemeClr val="tx2"/>
                </a:solidFill>
              </a:rPr>
              <a:t>Genesis </a:t>
            </a:r>
            <a:r>
              <a:rPr lang="en-US" sz="2800" dirty="0" smtClean="0">
                <a:solidFill>
                  <a:schemeClr val="tx2"/>
                </a:solidFill>
              </a:rPr>
              <a:t>3:8-12 Then the man and his wife heard the sound of the LORD God as he was walking in the garden in the cool of the day, and they hid from the LORD God among the trees of the garden. </a:t>
            </a:r>
            <a:r>
              <a:rPr lang="en-US" sz="2800" baseline="30000" dirty="0" smtClean="0">
                <a:solidFill>
                  <a:schemeClr val="tx2"/>
                </a:solidFill>
              </a:rPr>
              <a:t>9</a:t>
            </a:r>
            <a:r>
              <a:rPr lang="en-US" sz="2800" dirty="0" smtClean="0">
                <a:solidFill>
                  <a:schemeClr val="tx2"/>
                </a:solidFill>
              </a:rPr>
              <a:t> But the LORD God called to the </a:t>
            </a:r>
            <a:r>
              <a:rPr lang="en-US" sz="2800" u="sng" dirty="0" smtClean="0">
                <a:solidFill>
                  <a:schemeClr val="tx2"/>
                </a:solidFill>
              </a:rPr>
              <a:t>man</a:t>
            </a:r>
            <a:r>
              <a:rPr lang="en-US" sz="2800" dirty="0" smtClean="0">
                <a:solidFill>
                  <a:schemeClr val="tx2"/>
                </a:solidFill>
              </a:rPr>
              <a:t>, "Where are you?" </a:t>
            </a:r>
          </a:p>
          <a:p>
            <a:pPr marL="457200" indent="-457200"/>
            <a:r>
              <a:rPr lang="en-US" sz="2800" dirty="0" smtClean="0">
                <a:solidFill>
                  <a:schemeClr val="tx2"/>
                </a:solidFill>
              </a:rPr>
              <a:t> </a:t>
            </a:r>
            <a:r>
              <a:rPr lang="en-US" sz="2800" baseline="30000" dirty="0" smtClean="0">
                <a:solidFill>
                  <a:schemeClr val="tx2"/>
                </a:solidFill>
              </a:rPr>
              <a:t>10</a:t>
            </a:r>
            <a:r>
              <a:rPr lang="en-US" sz="2800" dirty="0" smtClean="0">
                <a:solidFill>
                  <a:schemeClr val="tx2"/>
                </a:solidFill>
              </a:rPr>
              <a:t> He answered, "I heard you in the garden, and I was afraid because I was naked; so I hid." </a:t>
            </a:r>
          </a:p>
          <a:p>
            <a:pPr marL="457200" indent="-457200"/>
            <a:r>
              <a:rPr lang="en-US" sz="2800" dirty="0" smtClean="0">
                <a:solidFill>
                  <a:schemeClr val="tx2"/>
                </a:solidFill>
              </a:rPr>
              <a:t> </a:t>
            </a:r>
            <a:r>
              <a:rPr lang="en-US" sz="2800" baseline="30000" dirty="0" smtClean="0">
                <a:solidFill>
                  <a:schemeClr val="tx2"/>
                </a:solidFill>
              </a:rPr>
              <a:t>11</a:t>
            </a:r>
            <a:r>
              <a:rPr lang="en-US" sz="2800" dirty="0" smtClean="0">
                <a:solidFill>
                  <a:schemeClr val="tx2"/>
                </a:solidFill>
              </a:rPr>
              <a:t> And he said, "Who told you that you were naked? Have you eaten from the tree that I commanded you not to eat from?" </a:t>
            </a:r>
          </a:p>
          <a:p>
            <a:pPr marL="457200" indent="-457200"/>
            <a:r>
              <a:rPr lang="en-US" sz="2800" dirty="0" smtClean="0">
                <a:solidFill>
                  <a:schemeClr val="tx2"/>
                </a:solidFill>
              </a:rPr>
              <a:t> </a:t>
            </a:r>
            <a:r>
              <a:rPr lang="en-US" sz="2800" baseline="30000" dirty="0" smtClean="0">
                <a:solidFill>
                  <a:schemeClr val="tx2"/>
                </a:solidFill>
              </a:rPr>
              <a:t>12</a:t>
            </a:r>
            <a:r>
              <a:rPr lang="en-US" sz="2800" dirty="0" smtClean="0">
                <a:solidFill>
                  <a:schemeClr val="tx2"/>
                </a:solidFill>
              </a:rPr>
              <a:t> The man said, "The woman you put here with me—she gave me some fruit from the tree, and I ate it</a:t>
            </a:r>
            <a:endParaRPr lang="en-US" sz="2800" dirty="0">
              <a:solidFill>
                <a:schemeClr val="tx2"/>
              </a:solidFill>
            </a:endParaRPr>
          </a:p>
        </p:txBody>
      </p:sp>
      <p:sp>
        <p:nvSpPr>
          <p:cNvPr id="4" name="Title 3"/>
          <p:cNvSpPr>
            <a:spLocks noGrp="1"/>
          </p:cNvSpPr>
          <p:nvPr>
            <p:ph type="title"/>
          </p:nvPr>
        </p:nvSpPr>
        <p:spPr/>
        <p:txBody>
          <a:bodyPr/>
          <a:lstStyle/>
          <a:p>
            <a:pPr lvl="0"/>
            <a:r>
              <a:rPr lang="en-US" dirty="0" smtClean="0"/>
              <a:t>Sin Ruined Relationships</a:t>
            </a:r>
            <a:br>
              <a:rPr lang="en-US" dirty="0" smtClean="0"/>
            </a:br>
            <a:endParaRPr lang="en-US" dirty="0"/>
          </a:p>
        </p:txBody>
      </p:sp>
    </p:spTree>
  </p:cSld>
  <p:clrMapOvr>
    <a:masterClrMapping/>
  </p:clrMapOvr>
  <p:transition>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838200" y="685800"/>
            <a:ext cx="8305800" cy="1815882"/>
          </a:xfrm>
          <a:prstGeom prst="rect">
            <a:avLst/>
          </a:prstGeom>
          <a:noFill/>
          <a:ln w="9525" algn="ctr">
            <a:noFill/>
            <a:miter lim="800000"/>
            <a:headEnd/>
            <a:tailEnd/>
          </a:ln>
        </p:spPr>
        <p:txBody>
          <a:bodyPr wrap="square">
            <a:spAutoFit/>
          </a:bodyPr>
          <a:lstStyle/>
          <a:p>
            <a:pPr marL="457200" indent="-457200"/>
            <a:r>
              <a:rPr lang="en-US" sz="2800" dirty="0">
                <a:solidFill>
                  <a:schemeClr val="tx2"/>
                </a:solidFill>
              </a:rPr>
              <a:t>Genesis </a:t>
            </a:r>
            <a:r>
              <a:rPr lang="en-US" sz="2800" dirty="0" smtClean="0">
                <a:solidFill>
                  <a:schemeClr val="tx2"/>
                </a:solidFill>
              </a:rPr>
              <a:t>3:13  Then the LORD God said to the </a:t>
            </a:r>
            <a:r>
              <a:rPr lang="en-US" sz="2800" u="sng" dirty="0" smtClean="0">
                <a:solidFill>
                  <a:schemeClr val="tx2"/>
                </a:solidFill>
              </a:rPr>
              <a:t>woman</a:t>
            </a:r>
            <a:r>
              <a:rPr lang="en-US" sz="2800" dirty="0" smtClean="0">
                <a:solidFill>
                  <a:schemeClr val="tx2"/>
                </a:solidFill>
              </a:rPr>
              <a:t>, "What is this you have done?" </a:t>
            </a:r>
            <a:br>
              <a:rPr lang="en-US" sz="2800" dirty="0" smtClean="0">
                <a:solidFill>
                  <a:schemeClr val="tx2"/>
                </a:solidFill>
              </a:rPr>
            </a:br>
            <a:r>
              <a:rPr lang="en-US" sz="2800" dirty="0" smtClean="0">
                <a:solidFill>
                  <a:schemeClr val="tx2"/>
                </a:solidFill>
              </a:rPr>
              <a:t>      The woman said, "The serpent deceived me, and I ate." </a:t>
            </a:r>
            <a:endParaRPr lang="en-US" sz="2800" dirty="0">
              <a:solidFill>
                <a:schemeClr val="tx2"/>
              </a:solidFill>
            </a:endParaRPr>
          </a:p>
        </p:txBody>
      </p:sp>
      <p:sp>
        <p:nvSpPr>
          <p:cNvPr id="4" name="Title 3"/>
          <p:cNvSpPr>
            <a:spLocks noGrp="1"/>
          </p:cNvSpPr>
          <p:nvPr>
            <p:ph type="title"/>
          </p:nvPr>
        </p:nvSpPr>
        <p:spPr/>
        <p:txBody>
          <a:bodyPr/>
          <a:lstStyle/>
          <a:p>
            <a:pPr lvl="0"/>
            <a:r>
              <a:rPr lang="en-US" dirty="0" smtClean="0"/>
              <a:t>Sin Ruined Relationships</a:t>
            </a:r>
            <a:br>
              <a:rPr lang="en-US" dirty="0" smtClean="0"/>
            </a:br>
            <a:endParaRPr lang="en-US" dirty="0"/>
          </a:p>
        </p:txBody>
      </p:sp>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How does God relate to the creation?</a:t>
            </a:r>
            <a:br>
              <a:rPr lang="en-US" dirty="0" smtClean="0"/>
            </a:br>
            <a:r>
              <a:rPr lang="en-US" dirty="0" smtClean="0"/>
              <a:t>God made the creation.  It’s His.</a:t>
            </a:r>
            <a:endParaRPr lang="en-US" dirty="0"/>
          </a:p>
        </p:txBody>
      </p:sp>
      <p:sp>
        <p:nvSpPr>
          <p:cNvPr id="3074" name="Rectangle 2"/>
          <p:cNvSpPr>
            <a:spLocks noGrp="1" noChangeArrowheads="1"/>
          </p:cNvSpPr>
          <p:nvPr>
            <p:ph type="body" sz="quarter" idx="10"/>
          </p:nvPr>
        </p:nvSpPr>
        <p:spPr>
          <a:xfrm>
            <a:off x="838200" y="990600"/>
            <a:ext cx="8305800" cy="5867400"/>
          </a:xfrm>
        </p:spPr>
        <p:txBody>
          <a:bodyPr/>
          <a:lstStyle/>
          <a:p>
            <a:pPr eaLnBrk="1" hangingPunct="1">
              <a:buFont typeface="Wingdings" pitchFamily="2" charset="2"/>
              <a:buNone/>
            </a:pPr>
            <a:r>
              <a:rPr lang="en-US" sz="1600" dirty="0" smtClean="0">
                <a:latin typeface="Arial" charset="0"/>
              </a:rPr>
              <a:t>	</a:t>
            </a:r>
            <a:endParaRPr lang="en-US" sz="2800" dirty="0" smtClean="0"/>
          </a:p>
        </p:txBody>
      </p:sp>
      <p:sp>
        <p:nvSpPr>
          <p:cNvPr id="3075" name="Rectangle 3"/>
          <p:cNvSpPr>
            <a:spLocks noChangeArrowheads="1"/>
          </p:cNvSpPr>
          <p:nvPr/>
        </p:nvSpPr>
        <p:spPr bwMode="auto">
          <a:xfrm>
            <a:off x="762000" y="1143000"/>
            <a:ext cx="7772400" cy="336550"/>
          </a:xfrm>
          <a:prstGeom prst="rect">
            <a:avLst/>
          </a:prstGeom>
          <a:noFill/>
          <a:ln w="9525" algn="ctr">
            <a:noFill/>
            <a:miter lim="800000"/>
            <a:headEnd/>
            <a:tailEnd/>
          </a:ln>
        </p:spPr>
        <p:txBody>
          <a:bodyPr>
            <a:spAutoFit/>
          </a:bodyPr>
          <a:lstStyle/>
          <a:p>
            <a:pPr marL="457200" indent="-457200"/>
            <a:endParaRPr lang="en-US" sz="2000" dirty="0"/>
          </a:p>
        </p:txBody>
      </p:sp>
      <p:sp>
        <p:nvSpPr>
          <p:cNvPr id="3076" name="Rectangle 4"/>
          <p:cNvSpPr>
            <a:spLocks noChangeArrowheads="1"/>
          </p:cNvSpPr>
          <p:nvPr/>
        </p:nvSpPr>
        <p:spPr bwMode="auto">
          <a:xfrm>
            <a:off x="838200" y="990600"/>
            <a:ext cx="8305800" cy="5693866"/>
          </a:xfrm>
          <a:prstGeom prst="rect">
            <a:avLst/>
          </a:prstGeom>
          <a:noFill/>
          <a:ln w="9525" algn="ctr">
            <a:noFill/>
            <a:miter lim="800000"/>
            <a:headEnd/>
            <a:tailEnd/>
          </a:ln>
        </p:spPr>
        <p:txBody>
          <a:bodyPr wrap="square">
            <a:spAutoFit/>
          </a:bodyPr>
          <a:lstStyle/>
          <a:p>
            <a:pPr marL="457200" indent="-457200"/>
            <a:r>
              <a:rPr lang="en-US" sz="2800" dirty="0">
                <a:solidFill>
                  <a:schemeClr val="tx2"/>
                </a:solidFill>
              </a:rPr>
              <a:t>Genesis 1:1-5 (NASB)  </a:t>
            </a:r>
            <a:r>
              <a:rPr lang="en-US" sz="2800" dirty="0" smtClean="0">
                <a:solidFill>
                  <a:schemeClr val="tx2"/>
                </a:solidFill>
              </a:rPr>
              <a:t>In </a:t>
            </a:r>
            <a:r>
              <a:rPr lang="en-US" sz="2800" dirty="0">
                <a:solidFill>
                  <a:schemeClr val="tx2"/>
                </a:solidFill>
              </a:rPr>
              <a:t>the beginning God created the heavens and the earth. [2] And the earth was formless and void, and darkness was over the surface of the deep; and the Spirit of God was moving over the surface of the waters. [3] Then God said, "Let there be light"; and there was light. [4] And God saw that the light was good; and God separated the light from the darkness. [5] And God called the light day, and the darkness He called night. And there was evening and there was morning, one day</a:t>
            </a:r>
            <a:r>
              <a:rPr lang="en-US" sz="2800" dirty="0" smtClean="0">
                <a:solidFill>
                  <a:schemeClr val="tx2"/>
                </a:solidFill>
              </a:rPr>
              <a:t>.</a:t>
            </a:r>
          </a:p>
          <a:p>
            <a:pPr marL="457200" indent="-457200"/>
            <a:r>
              <a:rPr lang="en-US" sz="2800" dirty="0" smtClean="0">
                <a:solidFill>
                  <a:schemeClr val="tx2"/>
                </a:solidFill>
              </a:rPr>
              <a:t>See also Ps 33; Neh 9:1-6; John 1:1-5; and </a:t>
            </a:r>
            <a:r>
              <a:rPr lang="en-US" sz="2800" u="sng" dirty="0" smtClean="0">
                <a:solidFill>
                  <a:schemeClr val="tx2"/>
                </a:solidFill>
              </a:rPr>
              <a:t>many</a:t>
            </a:r>
            <a:r>
              <a:rPr lang="en-US" sz="2800" dirty="0" smtClean="0">
                <a:solidFill>
                  <a:schemeClr val="tx2"/>
                </a:solidFill>
              </a:rPr>
              <a:t> others.</a:t>
            </a:r>
            <a:endParaRPr lang="en-US" sz="2800" dirty="0">
              <a:solidFill>
                <a:schemeClr val="tx2"/>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6">
                                            <p:txEl>
                                              <p:pRg st="1" end="1"/>
                                            </p:txEl>
                                          </p:spTgt>
                                        </p:tgtEl>
                                        <p:attrNameLst>
                                          <p:attrName>style.visibility</p:attrName>
                                        </p:attrNameLst>
                                      </p:cBhvr>
                                      <p:to>
                                        <p:strVal val="visible"/>
                                      </p:to>
                                    </p:set>
                                    <p:animEffect transition="in" filter="dissolve">
                                      <p:cBhvr>
                                        <p:cTn id="7" dur="500"/>
                                        <p:tgtEl>
                                          <p:spTgt spid="30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762000" y="1143000"/>
            <a:ext cx="7772400" cy="336550"/>
          </a:xfrm>
          <a:prstGeom prst="rect">
            <a:avLst/>
          </a:prstGeom>
          <a:noFill/>
          <a:ln w="9525" algn="ctr">
            <a:noFill/>
            <a:miter lim="800000"/>
            <a:headEnd/>
            <a:tailEnd/>
          </a:ln>
        </p:spPr>
        <p:txBody>
          <a:bodyPr>
            <a:spAutoFit/>
          </a:bodyPr>
          <a:lstStyle/>
          <a:p>
            <a:pPr marL="457200" indent="-457200"/>
            <a:endParaRPr lang="en-US" sz="2000" dirty="0"/>
          </a:p>
        </p:txBody>
      </p:sp>
      <p:sp>
        <p:nvSpPr>
          <p:cNvPr id="38916" name="Rectangle 4"/>
          <p:cNvSpPr>
            <a:spLocks noChangeArrowheads="1"/>
          </p:cNvSpPr>
          <p:nvPr/>
        </p:nvSpPr>
        <p:spPr bwMode="auto">
          <a:xfrm>
            <a:off x="838200" y="685800"/>
            <a:ext cx="8305800" cy="5262979"/>
          </a:xfrm>
          <a:prstGeom prst="rect">
            <a:avLst/>
          </a:prstGeom>
          <a:noFill/>
          <a:ln w="9525" algn="ctr">
            <a:noFill/>
            <a:miter lim="800000"/>
            <a:headEnd/>
            <a:tailEnd/>
          </a:ln>
        </p:spPr>
        <p:txBody>
          <a:bodyPr wrap="square">
            <a:spAutoFit/>
          </a:bodyPr>
          <a:lstStyle/>
          <a:p>
            <a:pPr marL="457200" indent="-457200"/>
            <a:r>
              <a:rPr lang="en-US" sz="2800" dirty="0">
                <a:solidFill>
                  <a:schemeClr val="tx2"/>
                </a:solidFill>
              </a:rPr>
              <a:t>Genesis 3:14-15 </a:t>
            </a:r>
            <a:r>
              <a:rPr lang="en-US" sz="2800" dirty="0" smtClean="0">
                <a:solidFill>
                  <a:schemeClr val="tx2"/>
                </a:solidFill>
              </a:rPr>
              <a:t>So the LORD God said to the </a:t>
            </a:r>
            <a:r>
              <a:rPr lang="en-US" sz="2800" u="sng" dirty="0" smtClean="0">
                <a:solidFill>
                  <a:schemeClr val="tx2"/>
                </a:solidFill>
              </a:rPr>
              <a:t>serpent</a:t>
            </a:r>
            <a:r>
              <a:rPr lang="en-US" sz="2800" dirty="0" smtClean="0">
                <a:solidFill>
                  <a:schemeClr val="tx2"/>
                </a:solidFill>
              </a:rPr>
              <a:t>, "Because you have done this, </a:t>
            </a:r>
            <a:br>
              <a:rPr lang="en-US" sz="2800" dirty="0" smtClean="0">
                <a:solidFill>
                  <a:schemeClr val="tx2"/>
                </a:solidFill>
              </a:rPr>
            </a:br>
            <a:r>
              <a:rPr lang="en-US" sz="2800" dirty="0" smtClean="0">
                <a:solidFill>
                  <a:schemeClr val="tx2"/>
                </a:solidFill>
              </a:rPr>
              <a:t>       "Cursed are you above all the livestock </a:t>
            </a:r>
            <a:br>
              <a:rPr lang="en-US" sz="2800" dirty="0" smtClean="0">
                <a:solidFill>
                  <a:schemeClr val="tx2"/>
                </a:solidFill>
              </a:rPr>
            </a:br>
            <a:r>
              <a:rPr lang="en-US" sz="2800" dirty="0" smtClean="0">
                <a:solidFill>
                  <a:schemeClr val="tx2"/>
                </a:solidFill>
              </a:rPr>
              <a:t>       and all the wild animals! </a:t>
            </a:r>
            <a:br>
              <a:rPr lang="en-US" sz="2800" dirty="0" smtClean="0">
                <a:solidFill>
                  <a:schemeClr val="tx2"/>
                </a:solidFill>
              </a:rPr>
            </a:br>
            <a:r>
              <a:rPr lang="en-US" sz="2800" dirty="0" smtClean="0">
                <a:solidFill>
                  <a:schemeClr val="tx2"/>
                </a:solidFill>
              </a:rPr>
              <a:t>       You will crawl on your belly </a:t>
            </a:r>
            <a:br>
              <a:rPr lang="en-US" sz="2800" dirty="0" smtClean="0">
                <a:solidFill>
                  <a:schemeClr val="tx2"/>
                </a:solidFill>
              </a:rPr>
            </a:br>
            <a:r>
              <a:rPr lang="en-US" sz="2800" dirty="0" smtClean="0">
                <a:solidFill>
                  <a:schemeClr val="tx2"/>
                </a:solidFill>
              </a:rPr>
              <a:t>       and you will eat dust </a:t>
            </a:r>
            <a:br>
              <a:rPr lang="en-US" sz="2800" dirty="0" smtClean="0">
                <a:solidFill>
                  <a:schemeClr val="tx2"/>
                </a:solidFill>
              </a:rPr>
            </a:br>
            <a:r>
              <a:rPr lang="en-US" sz="2800" dirty="0" smtClean="0">
                <a:solidFill>
                  <a:schemeClr val="tx2"/>
                </a:solidFill>
              </a:rPr>
              <a:t>       all the days of your life. </a:t>
            </a:r>
          </a:p>
          <a:p>
            <a:pPr marL="457200" indent="-457200"/>
            <a:r>
              <a:rPr lang="en-US" sz="2800" dirty="0" smtClean="0">
                <a:solidFill>
                  <a:schemeClr val="tx2"/>
                </a:solidFill>
              </a:rPr>
              <a:t> </a:t>
            </a:r>
            <a:r>
              <a:rPr lang="en-US" sz="2800" baseline="30000" dirty="0" smtClean="0">
                <a:solidFill>
                  <a:schemeClr val="tx2"/>
                </a:solidFill>
              </a:rPr>
              <a:t>15</a:t>
            </a:r>
            <a:r>
              <a:rPr lang="en-US" sz="2800" dirty="0" smtClean="0">
                <a:solidFill>
                  <a:schemeClr val="tx2"/>
                </a:solidFill>
              </a:rPr>
              <a:t> And I will put enmity </a:t>
            </a:r>
            <a:br>
              <a:rPr lang="en-US" sz="2800" dirty="0" smtClean="0">
                <a:solidFill>
                  <a:schemeClr val="tx2"/>
                </a:solidFill>
              </a:rPr>
            </a:br>
            <a:r>
              <a:rPr lang="en-US" sz="2800" dirty="0" smtClean="0">
                <a:solidFill>
                  <a:schemeClr val="tx2"/>
                </a:solidFill>
              </a:rPr>
              <a:t>       between you and the woman, </a:t>
            </a:r>
            <a:br>
              <a:rPr lang="en-US" sz="2800" dirty="0" smtClean="0">
                <a:solidFill>
                  <a:schemeClr val="tx2"/>
                </a:solidFill>
              </a:rPr>
            </a:br>
            <a:r>
              <a:rPr lang="en-US" sz="2800" dirty="0" smtClean="0">
                <a:solidFill>
                  <a:schemeClr val="tx2"/>
                </a:solidFill>
              </a:rPr>
              <a:t>       and between your offspring and hers; </a:t>
            </a:r>
            <a:br>
              <a:rPr lang="en-US" sz="2800" dirty="0" smtClean="0">
                <a:solidFill>
                  <a:schemeClr val="tx2"/>
                </a:solidFill>
              </a:rPr>
            </a:br>
            <a:r>
              <a:rPr lang="en-US" sz="2800" dirty="0" smtClean="0">
                <a:solidFill>
                  <a:schemeClr val="tx2"/>
                </a:solidFill>
              </a:rPr>
              <a:t>       he will crush your head, </a:t>
            </a:r>
            <a:br>
              <a:rPr lang="en-US" sz="2800" dirty="0" smtClean="0">
                <a:solidFill>
                  <a:schemeClr val="tx2"/>
                </a:solidFill>
              </a:rPr>
            </a:br>
            <a:r>
              <a:rPr lang="en-US" sz="2800" dirty="0" smtClean="0">
                <a:solidFill>
                  <a:schemeClr val="tx2"/>
                </a:solidFill>
              </a:rPr>
              <a:t>       and you will strike his heel." </a:t>
            </a:r>
            <a:endParaRPr lang="en-US" sz="2800" dirty="0">
              <a:solidFill>
                <a:schemeClr val="tx2"/>
              </a:solidFill>
            </a:endParaRPr>
          </a:p>
        </p:txBody>
      </p:sp>
      <p:sp>
        <p:nvSpPr>
          <p:cNvPr id="5" name="Title 4"/>
          <p:cNvSpPr>
            <a:spLocks noGrp="1"/>
          </p:cNvSpPr>
          <p:nvPr>
            <p:ph type="title"/>
          </p:nvPr>
        </p:nvSpPr>
        <p:spPr/>
        <p:txBody>
          <a:bodyPr/>
          <a:lstStyle/>
          <a:p>
            <a:pPr lvl="0"/>
            <a:r>
              <a:rPr lang="en-US" dirty="0" smtClean="0"/>
              <a:t>Sin Ruined Relationships</a:t>
            </a:r>
            <a:br>
              <a:rPr lang="en-US" dirty="0" smtClean="0"/>
            </a:br>
            <a:endParaRPr lang="en-US" dirty="0"/>
          </a:p>
        </p:txBody>
      </p:sp>
    </p:spTree>
  </p:cSld>
  <p:clrMapOvr>
    <a:masterClrMapping/>
  </p:clrMapOvr>
  <p:transition>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762000" y="1143000"/>
            <a:ext cx="7772400" cy="336550"/>
          </a:xfrm>
          <a:prstGeom prst="rect">
            <a:avLst/>
          </a:prstGeom>
          <a:noFill/>
          <a:ln w="9525" algn="ctr">
            <a:noFill/>
            <a:miter lim="800000"/>
            <a:headEnd/>
            <a:tailEnd/>
          </a:ln>
        </p:spPr>
        <p:txBody>
          <a:bodyPr>
            <a:spAutoFit/>
          </a:bodyPr>
          <a:lstStyle/>
          <a:p>
            <a:pPr marL="457200" indent="-457200"/>
            <a:endParaRPr lang="en-US" sz="2000" dirty="0"/>
          </a:p>
        </p:txBody>
      </p:sp>
      <p:sp>
        <p:nvSpPr>
          <p:cNvPr id="39940" name="Rectangle 4"/>
          <p:cNvSpPr>
            <a:spLocks noChangeArrowheads="1"/>
          </p:cNvSpPr>
          <p:nvPr/>
        </p:nvSpPr>
        <p:spPr bwMode="auto">
          <a:xfrm>
            <a:off x="838200" y="685800"/>
            <a:ext cx="8305800" cy="2677656"/>
          </a:xfrm>
          <a:prstGeom prst="rect">
            <a:avLst/>
          </a:prstGeom>
          <a:noFill/>
          <a:ln w="9525" algn="ctr">
            <a:noFill/>
            <a:miter lim="800000"/>
            <a:headEnd/>
            <a:tailEnd/>
          </a:ln>
        </p:spPr>
        <p:txBody>
          <a:bodyPr wrap="square">
            <a:spAutoFit/>
          </a:bodyPr>
          <a:lstStyle/>
          <a:p>
            <a:pPr marL="457200" indent="-457200"/>
            <a:r>
              <a:rPr lang="en-US" sz="2800" dirty="0">
                <a:solidFill>
                  <a:schemeClr val="tx2"/>
                </a:solidFill>
              </a:rPr>
              <a:t>Genesis 3:16 </a:t>
            </a:r>
            <a:r>
              <a:rPr lang="en-US" sz="2800" dirty="0" smtClean="0">
                <a:solidFill>
                  <a:schemeClr val="tx2"/>
                </a:solidFill>
              </a:rPr>
              <a:t>To the </a:t>
            </a:r>
            <a:r>
              <a:rPr lang="en-US" sz="2800" u="sng" dirty="0" smtClean="0">
                <a:solidFill>
                  <a:schemeClr val="tx2"/>
                </a:solidFill>
              </a:rPr>
              <a:t>woman</a:t>
            </a:r>
            <a:r>
              <a:rPr lang="en-US" sz="2800" dirty="0" smtClean="0">
                <a:solidFill>
                  <a:schemeClr val="tx2"/>
                </a:solidFill>
              </a:rPr>
              <a:t> he said, </a:t>
            </a:r>
            <a:br>
              <a:rPr lang="en-US" sz="2800" dirty="0" smtClean="0">
                <a:solidFill>
                  <a:schemeClr val="tx2"/>
                </a:solidFill>
              </a:rPr>
            </a:br>
            <a:r>
              <a:rPr lang="en-US" sz="2800" dirty="0" smtClean="0">
                <a:solidFill>
                  <a:schemeClr val="tx2"/>
                </a:solidFill>
              </a:rPr>
              <a:t>       "I will greatly increase your pains in 			childbearing; </a:t>
            </a:r>
            <a:br>
              <a:rPr lang="en-US" sz="2800" dirty="0" smtClean="0">
                <a:solidFill>
                  <a:schemeClr val="tx2"/>
                </a:solidFill>
              </a:rPr>
            </a:br>
            <a:r>
              <a:rPr lang="en-US" sz="2800" dirty="0" smtClean="0">
                <a:solidFill>
                  <a:schemeClr val="tx2"/>
                </a:solidFill>
              </a:rPr>
              <a:t>       with pain you will give birth to children. </a:t>
            </a:r>
            <a:br>
              <a:rPr lang="en-US" sz="2800" dirty="0" smtClean="0">
                <a:solidFill>
                  <a:schemeClr val="tx2"/>
                </a:solidFill>
              </a:rPr>
            </a:br>
            <a:r>
              <a:rPr lang="en-US" sz="2800" dirty="0" smtClean="0">
                <a:solidFill>
                  <a:schemeClr val="tx2"/>
                </a:solidFill>
              </a:rPr>
              <a:t>       Your desire will be for your husband, </a:t>
            </a:r>
            <a:br>
              <a:rPr lang="en-US" sz="2800" dirty="0" smtClean="0">
                <a:solidFill>
                  <a:schemeClr val="tx2"/>
                </a:solidFill>
              </a:rPr>
            </a:br>
            <a:r>
              <a:rPr lang="en-US" sz="2800" dirty="0" smtClean="0">
                <a:solidFill>
                  <a:schemeClr val="tx2"/>
                </a:solidFill>
              </a:rPr>
              <a:t>       and he will rule over you." </a:t>
            </a:r>
            <a:endParaRPr lang="en-US" sz="2800" dirty="0">
              <a:solidFill>
                <a:schemeClr val="tx2"/>
              </a:solidFill>
            </a:endParaRPr>
          </a:p>
        </p:txBody>
      </p:sp>
      <p:sp>
        <p:nvSpPr>
          <p:cNvPr id="5" name="Title 4"/>
          <p:cNvSpPr>
            <a:spLocks noGrp="1"/>
          </p:cNvSpPr>
          <p:nvPr>
            <p:ph type="title"/>
          </p:nvPr>
        </p:nvSpPr>
        <p:spPr/>
        <p:txBody>
          <a:bodyPr/>
          <a:lstStyle/>
          <a:p>
            <a:pPr lvl="0"/>
            <a:r>
              <a:rPr lang="en-US" dirty="0" smtClean="0"/>
              <a:t>Sin Ruined Relationships</a:t>
            </a:r>
            <a:br>
              <a:rPr lang="en-US" dirty="0" smtClean="0"/>
            </a:br>
            <a:endParaRPr lang="en-US" dirty="0"/>
          </a:p>
        </p:txBody>
      </p:sp>
    </p:spTree>
  </p:cSld>
  <p:clrMapOvr>
    <a:masterClrMapping/>
  </p:clrMapOvr>
  <p:transition>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762000" y="1143000"/>
            <a:ext cx="7772400" cy="336550"/>
          </a:xfrm>
          <a:prstGeom prst="rect">
            <a:avLst/>
          </a:prstGeom>
          <a:noFill/>
          <a:ln w="9525" algn="ctr">
            <a:noFill/>
            <a:miter lim="800000"/>
            <a:headEnd/>
            <a:tailEnd/>
          </a:ln>
        </p:spPr>
        <p:txBody>
          <a:bodyPr>
            <a:spAutoFit/>
          </a:bodyPr>
          <a:lstStyle/>
          <a:p>
            <a:pPr marL="457200" indent="-457200"/>
            <a:endParaRPr lang="en-US" sz="2000" dirty="0"/>
          </a:p>
        </p:txBody>
      </p:sp>
      <p:sp>
        <p:nvSpPr>
          <p:cNvPr id="40964" name="Rectangle 4"/>
          <p:cNvSpPr>
            <a:spLocks noChangeArrowheads="1"/>
          </p:cNvSpPr>
          <p:nvPr/>
        </p:nvSpPr>
        <p:spPr bwMode="auto">
          <a:xfrm>
            <a:off x="838200" y="685800"/>
            <a:ext cx="8305800" cy="6124754"/>
          </a:xfrm>
          <a:prstGeom prst="rect">
            <a:avLst/>
          </a:prstGeom>
          <a:noFill/>
          <a:ln w="9525" algn="ctr">
            <a:noFill/>
            <a:miter lim="800000"/>
            <a:headEnd/>
            <a:tailEnd/>
          </a:ln>
        </p:spPr>
        <p:txBody>
          <a:bodyPr wrap="square">
            <a:spAutoFit/>
          </a:bodyPr>
          <a:lstStyle/>
          <a:p>
            <a:pPr marL="457200" indent="-457200"/>
            <a:r>
              <a:rPr lang="en-US" sz="2800" dirty="0">
                <a:solidFill>
                  <a:schemeClr val="tx2"/>
                </a:solidFill>
              </a:rPr>
              <a:t>Genesis 3:17-19 </a:t>
            </a:r>
            <a:r>
              <a:rPr lang="en-US" sz="2800" dirty="0" smtClean="0">
                <a:solidFill>
                  <a:schemeClr val="tx2"/>
                </a:solidFill>
              </a:rPr>
              <a:t>To </a:t>
            </a:r>
            <a:r>
              <a:rPr lang="en-US" sz="2800" u="sng" dirty="0" smtClean="0">
                <a:solidFill>
                  <a:schemeClr val="tx2"/>
                </a:solidFill>
              </a:rPr>
              <a:t>Adam</a:t>
            </a:r>
            <a:r>
              <a:rPr lang="en-US" sz="2800" dirty="0" smtClean="0">
                <a:solidFill>
                  <a:schemeClr val="tx2"/>
                </a:solidFill>
              </a:rPr>
              <a:t> he said, "Because you listened to your wife and ate from the tree about which I commanded you, 'You must not eat of it,' </a:t>
            </a:r>
            <a:br>
              <a:rPr lang="en-US" sz="2800" dirty="0" smtClean="0">
                <a:solidFill>
                  <a:schemeClr val="tx2"/>
                </a:solidFill>
              </a:rPr>
            </a:br>
            <a:r>
              <a:rPr lang="en-US" sz="2800" dirty="0" smtClean="0">
                <a:solidFill>
                  <a:schemeClr val="tx2"/>
                </a:solidFill>
              </a:rPr>
              <a:t>       "Cursed is the ground because of you; </a:t>
            </a:r>
            <a:br>
              <a:rPr lang="en-US" sz="2800" dirty="0" smtClean="0">
                <a:solidFill>
                  <a:schemeClr val="tx2"/>
                </a:solidFill>
              </a:rPr>
            </a:br>
            <a:r>
              <a:rPr lang="en-US" sz="2800" dirty="0" smtClean="0">
                <a:solidFill>
                  <a:schemeClr val="tx2"/>
                </a:solidFill>
              </a:rPr>
              <a:t>       through painful toil you will eat of it </a:t>
            </a:r>
            <a:br>
              <a:rPr lang="en-US" sz="2800" dirty="0" smtClean="0">
                <a:solidFill>
                  <a:schemeClr val="tx2"/>
                </a:solidFill>
              </a:rPr>
            </a:br>
            <a:r>
              <a:rPr lang="en-US" sz="2800" dirty="0" smtClean="0">
                <a:solidFill>
                  <a:schemeClr val="tx2"/>
                </a:solidFill>
              </a:rPr>
              <a:t>       all the days of your life. </a:t>
            </a:r>
          </a:p>
          <a:p>
            <a:pPr marL="457200" indent="-457200"/>
            <a:r>
              <a:rPr lang="en-US" sz="2800" dirty="0" smtClean="0">
                <a:solidFill>
                  <a:schemeClr val="tx2"/>
                </a:solidFill>
              </a:rPr>
              <a:t> </a:t>
            </a:r>
            <a:r>
              <a:rPr lang="en-US" sz="2800" baseline="30000" dirty="0" smtClean="0">
                <a:solidFill>
                  <a:schemeClr val="tx2"/>
                </a:solidFill>
              </a:rPr>
              <a:t>18</a:t>
            </a:r>
            <a:r>
              <a:rPr lang="en-US" sz="2800" dirty="0" smtClean="0">
                <a:solidFill>
                  <a:schemeClr val="tx2"/>
                </a:solidFill>
              </a:rPr>
              <a:t> It will produce thorns and thistles for you, </a:t>
            </a:r>
            <a:br>
              <a:rPr lang="en-US" sz="2800" dirty="0" smtClean="0">
                <a:solidFill>
                  <a:schemeClr val="tx2"/>
                </a:solidFill>
              </a:rPr>
            </a:br>
            <a:r>
              <a:rPr lang="en-US" sz="2800" dirty="0" smtClean="0">
                <a:solidFill>
                  <a:schemeClr val="tx2"/>
                </a:solidFill>
              </a:rPr>
              <a:t>       and you will eat the plants of the field. </a:t>
            </a:r>
          </a:p>
          <a:p>
            <a:pPr marL="457200" indent="-457200"/>
            <a:r>
              <a:rPr lang="en-US" sz="2800" dirty="0" smtClean="0">
                <a:solidFill>
                  <a:schemeClr val="tx2"/>
                </a:solidFill>
              </a:rPr>
              <a:t> </a:t>
            </a:r>
            <a:r>
              <a:rPr lang="en-US" sz="2800" baseline="30000" dirty="0" smtClean="0">
                <a:solidFill>
                  <a:schemeClr val="tx2"/>
                </a:solidFill>
              </a:rPr>
              <a:t>19</a:t>
            </a:r>
            <a:r>
              <a:rPr lang="en-US" sz="2800" dirty="0" smtClean="0">
                <a:solidFill>
                  <a:schemeClr val="tx2"/>
                </a:solidFill>
              </a:rPr>
              <a:t> By the sweat of your brow </a:t>
            </a:r>
            <a:br>
              <a:rPr lang="en-US" sz="2800" dirty="0" smtClean="0">
                <a:solidFill>
                  <a:schemeClr val="tx2"/>
                </a:solidFill>
              </a:rPr>
            </a:br>
            <a:r>
              <a:rPr lang="en-US" sz="2800" dirty="0" smtClean="0">
                <a:solidFill>
                  <a:schemeClr val="tx2"/>
                </a:solidFill>
              </a:rPr>
              <a:t>       you will eat your food </a:t>
            </a:r>
            <a:br>
              <a:rPr lang="en-US" sz="2800" dirty="0" smtClean="0">
                <a:solidFill>
                  <a:schemeClr val="tx2"/>
                </a:solidFill>
              </a:rPr>
            </a:br>
            <a:r>
              <a:rPr lang="en-US" sz="2800" dirty="0" smtClean="0">
                <a:solidFill>
                  <a:schemeClr val="tx2"/>
                </a:solidFill>
              </a:rPr>
              <a:t>       until you return to the ground, </a:t>
            </a:r>
            <a:br>
              <a:rPr lang="en-US" sz="2800" dirty="0" smtClean="0">
                <a:solidFill>
                  <a:schemeClr val="tx2"/>
                </a:solidFill>
              </a:rPr>
            </a:br>
            <a:r>
              <a:rPr lang="en-US" sz="2800" dirty="0" smtClean="0">
                <a:solidFill>
                  <a:schemeClr val="tx2"/>
                </a:solidFill>
              </a:rPr>
              <a:t>       since from it you were taken; </a:t>
            </a:r>
            <a:br>
              <a:rPr lang="en-US" sz="2800" dirty="0" smtClean="0">
                <a:solidFill>
                  <a:schemeClr val="tx2"/>
                </a:solidFill>
              </a:rPr>
            </a:br>
            <a:r>
              <a:rPr lang="en-US" sz="2800" dirty="0" smtClean="0">
                <a:solidFill>
                  <a:schemeClr val="tx2"/>
                </a:solidFill>
              </a:rPr>
              <a:t>       for dust you are </a:t>
            </a:r>
            <a:br>
              <a:rPr lang="en-US" sz="2800" dirty="0" smtClean="0">
                <a:solidFill>
                  <a:schemeClr val="tx2"/>
                </a:solidFill>
              </a:rPr>
            </a:br>
            <a:r>
              <a:rPr lang="en-US" sz="2800" dirty="0" smtClean="0">
                <a:solidFill>
                  <a:schemeClr val="tx2"/>
                </a:solidFill>
              </a:rPr>
              <a:t>       and to dust you will return." </a:t>
            </a:r>
            <a:endParaRPr lang="en-US" sz="2800" dirty="0">
              <a:solidFill>
                <a:schemeClr val="tx2"/>
              </a:solidFill>
            </a:endParaRPr>
          </a:p>
        </p:txBody>
      </p:sp>
      <p:sp>
        <p:nvSpPr>
          <p:cNvPr id="5" name="Title 4"/>
          <p:cNvSpPr>
            <a:spLocks noGrp="1"/>
          </p:cNvSpPr>
          <p:nvPr>
            <p:ph type="title"/>
          </p:nvPr>
        </p:nvSpPr>
        <p:spPr/>
        <p:txBody>
          <a:bodyPr/>
          <a:lstStyle/>
          <a:p>
            <a:pPr lvl="0"/>
            <a:r>
              <a:rPr lang="en-US" dirty="0" smtClean="0"/>
              <a:t>Sin Ruined Relationships</a:t>
            </a:r>
            <a:br>
              <a:rPr lang="en-US" dirty="0" smtClean="0"/>
            </a:br>
            <a:endParaRPr lang="en-US" dirty="0"/>
          </a:p>
        </p:txBody>
      </p:sp>
    </p:spTree>
  </p:cSld>
  <p:clrMapOvr>
    <a:masterClrMapping/>
  </p:clrMapOvr>
  <p:transition>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1143000"/>
            <a:ext cx="7772400" cy="336550"/>
          </a:xfrm>
          <a:prstGeom prst="rect">
            <a:avLst/>
          </a:prstGeom>
          <a:noFill/>
          <a:ln w="9525" algn="ctr">
            <a:noFill/>
            <a:miter lim="800000"/>
            <a:headEnd/>
            <a:tailEnd/>
          </a:ln>
        </p:spPr>
        <p:txBody>
          <a:bodyPr>
            <a:spAutoFit/>
          </a:bodyPr>
          <a:lstStyle/>
          <a:p>
            <a:pPr marL="457200" indent="-457200"/>
            <a:endParaRPr lang="en-US" sz="2000" dirty="0"/>
          </a:p>
        </p:txBody>
      </p:sp>
      <p:sp>
        <p:nvSpPr>
          <p:cNvPr id="41988" name="Rectangle 4"/>
          <p:cNvSpPr>
            <a:spLocks noChangeArrowheads="1"/>
          </p:cNvSpPr>
          <p:nvPr/>
        </p:nvSpPr>
        <p:spPr bwMode="auto">
          <a:xfrm>
            <a:off x="838200" y="685800"/>
            <a:ext cx="8305800" cy="954107"/>
          </a:xfrm>
          <a:prstGeom prst="rect">
            <a:avLst/>
          </a:prstGeom>
          <a:noFill/>
          <a:ln w="9525" algn="ctr">
            <a:noFill/>
            <a:miter lim="800000"/>
            <a:headEnd/>
            <a:tailEnd/>
          </a:ln>
        </p:spPr>
        <p:txBody>
          <a:bodyPr wrap="square">
            <a:spAutoFit/>
          </a:bodyPr>
          <a:lstStyle/>
          <a:p>
            <a:pPr marL="457200" indent="-457200"/>
            <a:r>
              <a:rPr lang="en-US" sz="2800" dirty="0">
                <a:solidFill>
                  <a:schemeClr val="tx2"/>
                </a:solidFill>
              </a:rPr>
              <a:t>Genesis </a:t>
            </a:r>
            <a:r>
              <a:rPr lang="en-US" sz="2800" dirty="0" smtClean="0">
                <a:solidFill>
                  <a:schemeClr val="tx2"/>
                </a:solidFill>
              </a:rPr>
              <a:t>3:20 Adam named his wife Eve, because she would become the mother of all the living.</a:t>
            </a:r>
            <a:endParaRPr lang="en-US" sz="2800" dirty="0">
              <a:solidFill>
                <a:schemeClr val="tx2"/>
              </a:solidFill>
            </a:endParaRPr>
          </a:p>
        </p:txBody>
      </p:sp>
      <p:sp>
        <p:nvSpPr>
          <p:cNvPr id="5" name="Title 4"/>
          <p:cNvSpPr>
            <a:spLocks noGrp="1"/>
          </p:cNvSpPr>
          <p:nvPr>
            <p:ph type="title"/>
          </p:nvPr>
        </p:nvSpPr>
        <p:spPr/>
        <p:txBody>
          <a:bodyPr/>
          <a:lstStyle/>
          <a:p>
            <a:pPr lvl="0"/>
            <a:r>
              <a:rPr lang="en-US" dirty="0" smtClean="0"/>
              <a:t>Sin Ruined Relationships</a:t>
            </a:r>
            <a:br>
              <a:rPr lang="en-US" dirty="0" smtClean="0"/>
            </a:br>
            <a:endParaRPr lang="en-US" dirty="0"/>
          </a:p>
        </p:txBody>
      </p:sp>
    </p:spTree>
  </p:cSld>
  <p:clrMapOvr>
    <a:masterClrMapping/>
  </p:clrMapOvr>
  <p:transition>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762000" y="1143000"/>
            <a:ext cx="7772400" cy="336550"/>
          </a:xfrm>
          <a:prstGeom prst="rect">
            <a:avLst/>
          </a:prstGeom>
          <a:noFill/>
          <a:ln w="9525" algn="ctr">
            <a:noFill/>
            <a:miter lim="800000"/>
            <a:headEnd/>
            <a:tailEnd/>
          </a:ln>
        </p:spPr>
        <p:txBody>
          <a:bodyPr>
            <a:spAutoFit/>
          </a:bodyPr>
          <a:lstStyle/>
          <a:p>
            <a:pPr marL="457200" indent="-457200"/>
            <a:endParaRPr lang="en-US" sz="2000" dirty="0"/>
          </a:p>
        </p:txBody>
      </p:sp>
      <p:sp>
        <p:nvSpPr>
          <p:cNvPr id="41988" name="Rectangle 4"/>
          <p:cNvSpPr>
            <a:spLocks noChangeArrowheads="1"/>
          </p:cNvSpPr>
          <p:nvPr/>
        </p:nvSpPr>
        <p:spPr bwMode="auto">
          <a:xfrm>
            <a:off x="838200" y="685800"/>
            <a:ext cx="8305800" cy="5693866"/>
          </a:xfrm>
          <a:prstGeom prst="rect">
            <a:avLst/>
          </a:prstGeom>
          <a:noFill/>
          <a:ln w="9525" algn="ctr">
            <a:noFill/>
            <a:miter lim="800000"/>
            <a:headEnd/>
            <a:tailEnd/>
          </a:ln>
        </p:spPr>
        <p:txBody>
          <a:bodyPr wrap="square">
            <a:spAutoFit/>
          </a:bodyPr>
          <a:lstStyle/>
          <a:p>
            <a:pPr marL="457200" indent="-457200"/>
            <a:r>
              <a:rPr lang="en-US" sz="2800" dirty="0">
                <a:solidFill>
                  <a:schemeClr val="tx2"/>
                </a:solidFill>
              </a:rPr>
              <a:t>Genesis </a:t>
            </a:r>
            <a:r>
              <a:rPr lang="en-US" sz="2800" dirty="0" smtClean="0">
                <a:solidFill>
                  <a:schemeClr val="tx2"/>
                </a:solidFill>
              </a:rPr>
              <a:t>3:21-24 The LORD God made garments of skin for Adam and his wife and clothed them. </a:t>
            </a:r>
            <a:r>
              <a:rPr lang="en-US" sz="2800" baseline="30000" dirty="0" smtClean="0">
                <a:solidFill>
                  <a:schemeClr val="tx2"/>
                </a:solidFill>
              </a:rPr>
              <a:t>22</a:t>
            </a:r>
            <a:r>
              <a:rPr lang="en-US" sz="2800" dirty="0" smtClean="0">
                <a:solidFill>
                  <a:schemeClr val="tx2"/>
                </a:solidFill>
              </a:rPr>
              <a:t> And the LORD God said, "The man has now become like one of us, knowing good and evil. He must not be allowed to reach out his hand and take also from the tree of life and eat, and live forever." </a:t>
            </a:r>
            <a:r>
              <a:rPr lang="en-US" sz="2800" baseline="30000" dirty="0" smtClean="0">
                <a:solidFill>
                  <a:schemeClr val="tx2"/>
                </a:solidFill>
              </a:rPr>
              <a:t>23</a:t>
            </a:r>
            <a:r>
              <a:rPr lang="en-US" sz="2800" dirty="0" smtClean="0">
                <a:solidFill>
                  <a:schemeClr val="tx2"/>
                </a:solidFill>
              </a:rPr>
              <a:t> So the LORD God banished him from the Garden of Eden to work the ground from which he had been taken. </a:t>
            </a:r>
            <a:r>
              <a:rPr lang="en-US" sz="2800" baseline="30000" dirty="0" smtClean="0">
                <a:solidFill>
                  <a:schemeClr val="tx2"/>
                </a:solidFill>
              </a:rPr>
              <a:t>24</a:t>
            </a:r>
            <a:r>
              <a:rPr lang="en-US" sz="2800" dirty="0" smtClean="0">
                <a:solidFill>
                  <a:schemeClr val="tx2"/>
                </a:solidFill>
              </a:rPr>
              <a:t> After he drove the man out, he placed on the east side of the Garden of Eden cherubim and a flaming sword flashing back and forth to guard the way to the tree of life.</a:t>
            </a:r>
            <a:endParaRPr lang="en-US" sz="2800" dirty="0">
              <a:solidFill>
                <a:schemeClr val="tx2"/>
              </a:solidFill>
            </a:endParaRPr>
          </a:p>
        </p:txBody>
      </p:sp>
      <p:sp>
        <p:nvSpPr>
          <p:cNvPr id="5" name="Title 4"/>
          <p:cNvSpPr>
            <a:spLocks noGrp="1"/>
          </p:cNvSpPr>
          <p:nvPr>
            <p:ph type="title"/>
          </p:nvPr>
        </p:nvSpPr>
        <p:spPr/>
        <p:txBody>
          <a:bodyPr/>
          <a:lstStyle/>
          <a:p>
            <a:pPr lvl="0"/>
            <a:r>
              <a:rPr lang="en-US" dirty="0" smtClean="0"/>
              <a:t>Sin Ruined Relationships</a:t>
            </a:r>
            <a:br>
              <a:rPr lang="en-US" dirty="0" smtClean="0"/>
            </a:br>
            <a:endParaRPr lang="en-US" dirty="0"/>
          </a:p>
        </p:txBody>
      </p:sp>
    </p:spTree>
  </p:cSld>
  <p:clrMapOvr>
    <a:masterClrMapping/>
  </p:clrMapOvr>
  <p:transition>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p:cNvSpPr txBox="1">
            <a:spLocks/>
          </p:cNvSpPr>
          <p:nvPr/>
        </p:nvSpPr>
        <p:spPr>
          <a:xfrm>
            <a:off x="838200" y="0"/>
            <a:ext cx="8305800" cy="685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1"/>
                </a:solidFill>
                <a:effectLst/>
                <a:uLnTx/>
                <a:uFillTx/>
                <a:latin typeface="+mj-lt"/>
                <a:ea typeface="+mj-ea"/>
                <a:cs typeface="+mj-cs"/>
              </a:rPr>
              <a:t>Sin ruined our relationship</a:t>
            </a:r>
            <a:r>
              <a:rPr kumimoji="0" lang="en-US" sz="2800" b="0" i="0" u="none" strike="noStrike" kern="0" cap="none" spc="0" normalizeH="0" noProof="0" dirty="0" smtClean="0">
                <a:ln>
                  <a:noFill/>
                </a:ln>
                <a:solidFill>
                  <a:schemeClr val="tx1"/>
                </a:solidFill>
                <a:effectLst/>
                <a:uLnTx/>
                <a:uFillTx/>
                <a:latin typeface="+mj-lt"/>
                <a:ea typeface="+mj-ea"/>
                <a:cs typeface="+mj-cs"/>
              </a:rPr>
              <a:t> with God.</a:t>
            </a:r>
            <a:endParaRPr kumimoji="0" lang="en-US" sz="2800" b="0" i="0" u="none" strike="noStrike" kern="0" cap="none" spc="0" normalizeH="0" baseline="0" noProof="0" dirty="0">
              <a:ln>
                <a:noFill/>
              </a:ln>
              <a:solidFill>
                <a:schemeClr val="tx1"/>
              </a:solidFill>
              <a:effectLst/>
              <a:uLnTx/>
              <a:uFillTx/>
              <a:latin typeface="+mj-lt"/>
              <a:ea typeface="+mj-ea"/>
              <a:cs typeface="+mj-cs"/>
            </a:endParaRPr>
          </a:p>
        </p:txBody>
      </p:sp>
      <p:sp>
        <p:nvSpPr>
          <p:cNvPr id="15" name="Rectangle 2"/>
          <p:cNvSpPr txBox="1">
            <a:spLocks noChangeArrowheads="1"/>
          </p:cNvSpPr>
          <p:nvPr/>
        </p:nvSpPr>
        <p:spPr bwMode="auto">
          <a:xfrm>
            <a:off x="838200" y="685800"/>
            <a:ext cx="6400800" cy="1828800"/>
          </a:xfrm>
          <a:prstGeom prst="rect">
            <a:avLst/>
          </a:prstGeom>
          <a:noFill/>
          <a:ln w="38100">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Tx/>
              <a:buFont typeface="Wingdings" pitchFamily="2" charset="2"/>
              <a:buNone/>
              <a:tabLst/>
              <a:defRPr/>
            </a:pPr>
            <a:r>
              <a:rPr kumimoji="0" lang="en-US" sz="2400" b="1" i="0" u="none" strike="noStrike" kern="0" cap="none" spc="0" normalizeH="0" baseline="0" noProof="0" dirty="0" smtClean="0">
                <a:ln>
                  <a:noFill/>
                </a:ln>
                <a:solidFill>
                  <a:schemeClr val="tx2"/>
                </a:solidFill>
                <a:effectLst/>
                <a:uLnTx/>
                <a:uFillTx/>
                <a:latin typeface="Arial" charset="0"/>
                <a:ea typeface="+mn-ea"/>
                <a:cs typeface="+mn-cs"/>
              </a:rPr>
              <a:t>							God</a:t>
            </a:r>
          </a:p>
          <a:p>
            <a:pPr marL="342900" marR="0" lvl="0" indent="-342900" algn="l" defTabSz="457200" rtl="0" eaLnBrk="1" fontAlgn="base" latinLnBrk="0" hangingPunct="1">
              <a:lnSpc>
                <a:spcPct val="100000"/>
              </a:lnSpc>
              <a:spcBef>
                <a:spcPct val="20000"/>
              </a:spcBef>
              <a:spcAft>
                <a:spcPct val="0"/>
              </a:spcAft>
              <a:buClrTx/>
              <a:buSzTx/>
              <a:buFont typeface="Wingdings" pitchFamily="2" charset="2"/>
              <a:buNone/>
              <a:tabLst/>
              <a:defRPr/>
            </a:pPr>
            <a:r>
              <a:rPr kumimoji="0" lang="en-US" sz="2400" b="1" i="0" u="none" strike="noStrike" kern="0" cap="none" spc="0" normalizeH="0" baseline="0" noProof="0" dirty="0" smtClean="0">
                <a:ln>
                  <a:noFill/>
                </a:ln>
                <a:solidFill>
                  <a:schemeClr val="tx2"/>
                </a:solidFill>
                <a:effectLst/>
                <a:uLnTx/>
                <a:uFillTx/>
                <a:latin typeface="Arial" charset="0"/>
                <a:ea typeface="+mn-ea"/>
                <a:cs typeface="+mn-cs"/>
              </a:rPr>
              <a:t>Man					Self</a:t>
            </a:r>
          </a:p>
          <a:p>
            <a:pPr marL="342900" marR="0" lvl="0" indent="-342900" algn="l" defTabSz="457200" rtl="0" eaLnBrk="1" fontAlgn="base" latinLnBrk="0" hangingPunct="1">
              <a:lnSpc>
                <a:spcPct val="100000"/>
              </a:lnSpc>
              <a:spcBef>
                <a:spcPct val="20000"/>
              </a:spcBef>
              <a:spcAft>
                <a:spcPct val="0"/>
              </a:spcAft>
              <a:buClrTx/>
              <a:buSzTx/>
              <a:buFont typeface="Wingdings" pitchFamily="2" charset="2"/>
              <a:buNone/>
              <a:tabLst/>
              <a:defRPr/>
            </a:pPr>
            <a:r>
              <a:rPr kumimoji="0" lang="en-US" sz="2400" b="1" i="0" u="none" strike="noStrike" kern="0" cap="none" spc="0" normalizeH="0" baseline="0" noProof="0" dirty="0" smtClean="0">
                <a:ln>
                  <a:noFill/>
                </a:ln>
                <a:solidFill>
                  <a:schemeClr val="tx2"/>
                </a:solidFill>
                <a:effectLst/>
                <a:uLnTx/>
                <a:uFillTx/>
                <a:latin typeface="Arial" charset="0"/>
                <a:ea typeface="+mn-ea"/>
                <a:cs typeface="+mn-cs"/>
              </a:rPr>
              <a:t>							Others</a:t>
            </a:r>
          </a:p>
          <a:p>
            <a:pPr marL="342900" marR="0" lvl="0" indent="-342900" algn="l" defTabSz="457200" rtl="0" eaLnBrk="1" fontAlgn="base" latinLnBrk="0" hangingPunct="1">
              <a:lnSpc>
                <a:spcPct val="100000"/>
              </a:lnSpc>
              <a:spcBef>
                <a:spcPct val="20000"/>
              </a:spcBef>
              <a:spcAft>
                <a:spcPct val="0"/>
              </a:spcAft>
              <a:buClrTx/>
              <a:buSzTx/>
              <a:buFont typeface="Wingdings" pitchFamily="2" charset="2"/>
              <a:buNone/>
              <a:tabLst/>
              <a:defRPr/>
            </a:pPr>
            <a:r>
              <a:rPr kumimoji="0" lang="en-US" sz="2400" b="1" i="0" u="none" strike="noStrike" kern="0" cap="none" spc="0" normalizeH="0" baseline="0" noProof="0" dirty="0" smtClean="0">
                <a:ln>
                  <a:noFill/>
                </a:ln>
                <a:solidFill>
                  <a:schemeClr val="tx2"/>
                </a:solidFill>
                <a:effectLst/>
                <a:uLnTx/>
                <a:uFillTx/>
                <a:latin typeface="Arial" charset="0"/>
                <a:ea typeface="+mn-ea"/>
                <a:cs typeface="+mn-cs"/>
              </a:rPr>
              <a:t>Creation 				Creation</a:t>
            </a:r>
          </a:p>
          <a:p>
            <a:pPr marL="342900" marR="0" lvl="0" indent="-342900" algn="l" defTabSz="457200" rtl="0" eaLnBrk="1" fontAlgn="base" latinLnBrk="0" hangingPunct="1">
              <a:lnSpc>
                <a:spcPct val="100000"/>
              </a:lnSpc>
              <a:spcBef>
                <a:spcPct val="20000"/>
              </a:spcBef>
              <a:spcAft>
                <a:spcPct val="0"/>
              </a:spcAft>
              <a:buClrTx/>
              <a:buSzTx/>
              <a:buFont typeface="Wingdings" pitchFamily="2" charset="2"/>
              <a:buNone/>
              <a:tabLst/>
              <a:defRPr/>
            </a:pPr>
            <a:endParaRPr kumimoji="0" lang="en-US" sz="2400" b="1" i="0" u="none" strike="noStrike" kern="0" cap="none" spc="0" normalizeH="0" baseline="0" noProof="0" dirty="0" smtClean="0">
              <a:ln>
                <a:noFill/>
              </a:ln>
              <a:solidFill>
                <a:schemeClr val="tx2"/>
              </a:solidFill>
              <a:effectLst/>
              <a:uLnTx/>
              <a:uFillTx/>
              <a:latin typeface="Arial" charset="0"/>
              <a:ea typeface="+mn-ea"/>
              <a:cs typeface="+mn-cs"/>
            </a:endParaRPr>
          </a:p>
        </p:txBody>
      </p:sp>
      <p:sp>
        <p:nvSpPr>
          <p:cNvPr id="20" name="Freeform 3"/>
          <p:cNvSpPr>
            <a:spLocks/>
          </p:cNvSpPr>
          <p:nvPr/>
        </p:nvSpPr>
        <p:spPr bwMode="auto">
          <a:xfrm>
            <a:off x="1676400" y="914400"/>
            <a:ext cx="1905000" cy="304800"/>
          </a:xfrm>
          <a:custGeom>
            <a:avLst/>
            <a:gdLst>
              <a:gd name="T0" fmla="*/ 0 w 1200"/>
              <a:gd name="T1" fmla="*/ 304800 h 192"/>
              <a:gd name="T2" fmla="*/ 1905000 w 1200"/>
              <a:gd name="T3" fmla="*/ 0 h 192"/>
              <a:gd name="T4" fmla="*/ 0 60000 65536"/>
              <a:gd name="T5" fmla="*/ 0 60000 65536"/>
              <a:gd name="T6" fmla="*/ 0 w 1200"/>
              <a:gd name="T7" fmla="*/ 0 h 192"/>
              <a:gd name="T8" fmla="*/ 1200 w 1200"/>
              <a:gd name="T9" fmla="*/ 192 h 192"/>
            </a:gdLst>
            <a:ahLst/>
            <a:cxnLst>
              <a:cxn ang="T4">
                <a:pos x="T0" y="T1"/>
              </a:cxn>
              <a:cxn ang="T5">
                <a:pos x="T2" y="T3"/>
              </a:cxn>
            </a:cxnLst>
            <a:rect l="T6" t="T7" r="T8" b="T9"/>
            <a:pathLst>
              <a:path w="1200" h="192">
                <a:moveTo>
                  <a:pt x="0" y="192"/>
                </a:moveTo>
                <a:lnTo>
                  <a:pt x="1200" y="0"/>
                </a:lnTo>
              </a:path>
            </a:pathLst>
          </a:custGeom>
          <a:noFill/>
          <a:ln w="38100">
            <a:solidFill>
              <a:schemeClr val="tx1"/>
            </a:solidFill>
            <a:round/>
            <a:headEnd type="triangle" w="lg" len="lg"/>
            <a:tailEnd type="none" w="lg" len="lg"/>
          </a:ln>
        </p:spPr>
        <p:txBody>
          <a:bodyPr/>
          <a:lstStyle/>
          <a:p>
            <a:endParaRPr lang="en-US" dirty="0"/>
          </a:p>
        </p:txBody>
      </p:sp>
      <p:pic>
        <p:nvPicPr>
          <p:cNvPr id="16" name="Picture 5"/>
          <p:cNvPicPr>
            <a:picLocks noChangeAspect="1" noChangeArrowheads="1"/>
          </p:cNvPicPr>
          <p:nvPr/>
        </p:nvPicPr>
        <p:blipFill>
          <a:blip r:embed="rId2" cstate="print"/>
          <a:srcRect/>
          <a:stretch>
            <a:fillRect/>
          </a:stretch>
        </p:blipFill>
        <p:spPr bwMode="auto">
          <a:xfrm>
            <a:off x="838200" y="2514600"/>
            <a:ext cx="4343400" cy="4343400"/>
          </a:xfrm>
          <a:prstGeom prst="rect">
            <a:avLst/>
          </a:prstGeom>
          <a:noFill/>
          <a:ln w="9525">
            <a:noFill/>
            <a:miter lim="800000"/>
            <a:headEnd/>
            <a:tailEnd/>
          </a:ln>
        </p:spPr>
      </p:pic>
      <p:pic>
        <p:nvPicPr>
          <p:cNvPr id="7170" name="Picture 2"/>
          <p:cNvPicPr>
            <a:picLocks noChangeAspect="1" noChangeArrowheads="1"/>
          </p:cNvPicPr>
          <p:nvPr/>
        </p:nvPicPr>
        <p:blipFill>
          <a:blip r:embed="rId3" cstate="print"/>
          <a:srcRect/>
          <a:stretch>
            <a:fillRect/>
          </a:stretch>
        </p:blipFill>
        <p:spPr bwMode="auto">
          <a:xfrm>
            <a:off x="5618323" y="685800"/>
            <a:ext cx="3525677"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p:cNvSpPr txBox="1">
            <a:spLocks/>
          </p:cNvSpPr>
          <p:nvPr/>
        </p:nvSpPr>
        <p:spPr>
          <a:xfrm>
            <a:off x="838200" y="0"/>
            <a:ext cx="8305800" cy="685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1"/>
                </a:solidFill>
                <a:effectLst/>
                <a:uLnTx/>
                <a:uFillTx/>
                <a:latin typeface="+mj-lt"/>
                <a:ea typeface="+mj-ea"/>
                <a:cs typeface="+mj-cs"/>
              </a:rPr>
              <a:t>Sin ruined our relationship with ourselves.</a:t>
            </a:r>
            <a:endParaRPr kumimoji="0" lang="en-US" sz="2800" b="0" i="0" u="none" strike="noStrike" kern="0" cap="none" spc="0" normalizeH="0" baseline="0" noProof="0" dirty="0">
              <a:ln>
                <a:noFill/>
              </a:ln>
              <a:solidFill>
                <a:schemeClr val="tx1"/>
              </a:solidFill>
              <a:effectLst/>
              <a:uLnTx/>
              <a:uFillTx/>
              <a:latin typeface="+mj-lt"/>
              <a:ea typeface="+mj-ea"/>
              <a:cs typeface="+mj-cs"/>
            </a:endParaRPr>
          </a:p>
        </p:txBody>
      </p:sp>
      <p:sp>
        <p:nvSpPr>
          <p:cNvPr id="15" name="Rectangle 2"/>
          <p:cNvSpPr txBox="1">
            <a:spLocks noChangeArrowheads="1"/>
          </p:cNvSpPr>
          <p:nvPr/>
        </p:nvSpPr>
        <p:spPr bwMode="auto">
          <a:xfrm>
            <a:off x="838200" y="685800"/>
            <a:ext cx="6400800" cy="1828800"/>
          </a:xfrm>
          <a:prstGeom prst="rect">
            <a:avLst/>
          </a:prstGeom>
          <a:noFill/>
          <a:ln w="38100">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Tx/>
              <a:buFont typeface="Wingdings" pitchFamily="2" charset="2"/>
              <a:buNone/>
              <a:tabLst/>
              <a:defRPr/>
            </a:pPr>
            <a:r>
              <a:rPr kumimoji="0" lang="en-US" sz="2400" b="1" i="0" u="none" strike="noStrike" kern="0" cap="none" spc="0" normalizeH="0" baseline="0" noProof="0" dirty="0" smtClean="0">
                <a:ln>
                  <a:noFill/>
                </a:ln>
                <a:solidFill>
                  <a:schemeClr val="tx2"/>
                </a:solidFill>
                <a:effectLst/>
                <a:uLnTx/>
                <a:uFillTx/>
                <a:latin typeface="Arial" charset="0"/>
                <a:ea typeface="+mn-ea"/>
                <a:cs typeface="+mn-cs"/>
              </a:rPr>
              <a:t>							God</a:t>
            </a:r>
          </a:p>
          <a:p>
            <a:pPr marL="342900" marR="0" lvl="0" indent="-342900" algn="l" defTabSz="457200" rtl="0" eaLnBrk="1" fontAlgn="base" latinLnBrk="0" hangingPunct="1">
              <a:lnSpc>
                <a:spcPct val="100000"/>
              </a:lnSpc>
              <a:spcBef>
                <a:spcPct val="20000"/>
              </a:spcBef>
              <a:spcAft>
                <a:spcPct val="0"/>
              </a:spcAft>
              <a:buClrTx/>
              <a:buSzTx/>
              <a:buFont typeface="Wingdings" pitchFamily="2" charset="2"/>
              <a:buNone/>
              <a:tabLst/>
              <a:defRPr/>
            </a:pPr>
            <a:r>
              <a:rPr kumimoji="0" lang="en-US" sz="2400" b="1" i="0" u="none" strike="noStrike" kern="0" cap="none" spc="0" normalizeH="0" baseline="0" noProof="0" dirty="0" smtClean="0">
                <a:ln>
                  <a:noFill/>
                </a:ln>
                <a:solidFill>
                  <a:schemeClr val="tx2"/>
                </a:solidFill>
                <a:effectLst/>
                <a:uLnTx/>
                <a:uFillTx/>
                <a:latin typeface="Arial" charset="0"/>
                <a:ea typeface="+mn-ea"/>
                <a:cs typeface="+mn-cs"/>
              </a:rPr>
              <a:t>Man					Self</a:t>
            </a:r>
          </a:p>
          <a:p>
            <a:pPr marL="342900" marR="0" lvl="0" indent="-342900" algn="l" defTabSz="457200" rtl="0" eaLnBrk="1" fontAlgn="base" latinLnBrk="0" hangingPunct="1">
              <a:lnSpc>
                <a:spcPct val="100000"/>
              </a:lnSpc>
              <a:spcBef>
                <a:spcPct val="20000"/>
              </a:spcBef>
              <a:spcAft>
                <a:spcPct val="0"/>
              </a:spcAft>
              <a:buClrTx/>
              <a:buSzTx/>
              <a:buFont typeface="Wingdings" pitchFamily="2" charset="2"/>
              <a:buNone/>
              <a:tabLst/>
              <a:defRPr/>
            </a:pPr>
            <a:r>
              <a:rPr kumimoji="0" lang="en-US" sz="2400" b="1" i="0" u="none" strike="noStrike" kern="0" cap="none" spc="0" normalizeH="0" baseline="0" noProof="0" dirty="0" smtClean="0">
                <a:ln>
                  <a:noFill/>
                </a:ln>
                <a:solidFill>
                  <a:schemeClr val="tx2"/>
                </a:solidFill>
                <a:effectLst/>
                <a:uLnTx/>
                <a:uFillTx/>
                <a:latin typeface="Arial" charset="0"/>
                <a:ea typeface="+mn-ea"/>
                <a:cs typeface="+mn-cs"/>
              </a:rPr>
              <a:t>							Others</a:t>
            </a:r>
          </a:p>
          <a:p>
            <a:pPr marL="342900" marR="0" lvl="0" indent="-342900" algn="l" defTabSz="457200" rtl="0" eaLnBrk="1" fontAlgn="base" latinLnBrk="0" hangingPunct="1">
              <a:lnSpc>
                <a:spcPct val="100000"/>
              </a:lnSpc>
              <a:spcBef>
                <a:spcPct val="20000"/>
              </a:spcBef>
              <a:spcAft>
                <a:spcPct val="0"/>
              </a:spcAft>
              <a:buClrTx/>
              <a:buSzTx/>
              <a:buFont typeface="Wingdings" pitchFamily="2" charset="2"/>
              <a:buNone/>
              <a:tabLst/>
              <a:defRPr/>
            </a:pPr>
            <a:r>
              <a:rPr kumimoji="0" lang="en-US" sz="2400" b="1" i="0" u="none" strike="noStrike" kern="0" cap="none" spc="0" normalizeH="0" baseline="0" noProof="0" dirty="0" smtClean="0">
                <a:ln>
                  <a:noFill/>
                </a:ln>
                <a:solidFill>
                  <a:schemeClr val="tx2"/>
                </a:solidFill>
                <a:effectLst/>
                <a:uLnTx/>
                <a:uFillTx/>
                <a:latin typeface="Arial" charset="0"/>
                <a:ea typeface="+mn-ea"/>
                <a:cs typeface="+mn-cs"/>
              </a:rPr>
              <a:t>Creation 				Creation</a:t>
            </a:r>
          </a:p>
          <a:p>
            <a:pPr marL="342900" marR="0" lvl="0" indent="-342900" algn="l" defTabSz="457200" rtl="0" eaLnBrk="1" fontAlgn="base" latinLnBrk="0" hangingPunct="1">
              <a:lnSpc>
                <a:spcPct val="100000"/>
              </a:lnSpc>
              <a:spcBef>
                <a:spcPct val="20000"/>
              </a:spcBef>
              <a:spcAft>
                <a:spcPct val="0"/>
              </a:spcAft>
              <a:buClrTx/>
              <a:buSzTx/>
              <a:buFont typeface="Wingdings" pitchFamily="2" charset="2"/>
              <a:buNone/>
              <a:tabLst/>
              <a:defRPr/>
            </a:pPr>
            <a:endParaRPr kumimoji="0" lang="en-US" sz="2400" b="1" i="0" u="none" strike="noStrike" kern="0" cap="none" spc="0" normalizeH="0" baseline="0" noProof="0" dirty="0" smtClean="0">
              <a:ln>
                <a:noFill/>
              </a:ln>
              <a:solidFill>
                <a:schemeClr val="tx2"/>
              </a:solidFill>
              <a:effectLst/>
              <a:uLnTx/>
              <a:uFillTx/>
              <a:latin typeface="Arial" charset="0"/>
              <a:ea typeface="+mn-ea"/>
              <a:cs typeface="+mn-cs"/>
            </a:endParaRPr>
          </a:p>
        </p:txBody>
      </p:sp>
      <p:sp>
        <p:nvSpPr>
          <p:cNvPr id="21" name="Freeform 4"/>
          <p:cNvSpPr>
            <a:spLocks/>
          </p:cNvSpPr>
          <p:nvPr/>
        </p:nvSpPr>
        <p:spPr bwMode="auto">
          <a:xfrm>
            <a:off x="1685925" y="1314450"/>
            <a:ext cx="1895475" cy="30163"/>
          </a:xfrm>
          <a:custGeom>
            <a:avLst/>
            <a:gdLst>
              <a:gd name="T0" fmla="*/ 0 w 1194"/>
              <a:gd name="T1" fmla="*/ 0 h 19"/>
              <a:gd name="T2" fmla="*/ 1895475 w 1194"/>
              <a:gd name="T3" fmla="*/ 30163 h 19"/>
              <a:gd name="T4" fmla="*/ 0 60000 65536"/>
              <a:gd name="T5" fmla="*/ 0 60000 65536"/>
              <a:gd name="T6" fmla="*/ 0 w 1194"/>
              <a:gd name="T7" fmla="*/ 0 h 19"/>
              <a:gd name="T8" fmla="*/ 1194 w 1194"/>
              <a:gd name="T9" fmla="*/ 19 h 19"/>
            </a:gdLst>
            <a:ahLst/>
            <a:cxnLst>
              <a:cxn ang="T4">
                <a:pos x="T0" y="T1"/>
              </a:cxn>
              <a:cxn ang="T5">
                <a:pos x="T2" y="T3"/>
              </a:cxn>
            </a:cxnLst>
            <a:rect l="T6" t="T7" r="T8" b="T9"/>
            <a:pathLst>
              <a:path w="1194" h="19">
                <a:moveTo>
                  <a:pt x="0" y="0"/>
                </a:moveTo>
                <a:lnTo>
                  <a:pt x="1194" y="19"/>
                </a:lnTo>
              </a:path>
            </a:pathLst>
          </a:custGeom>
          <a:noFill/>
          <a:ln w="38100">
            <a:solidFill>
              <a:schemeClr val="tx1"/>
            </a:solidFill>
            <a:round/>
            <a:headEnd type="triangle" w="lg" len="lg"/>
            <a:tailEnd w="lg" len="lg"/>
          </a:ln>
        </p:spPr>
        <p:txBody>
          <a:bodyPr/>
          <a:lstStyle/>
          <a:p>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839744" y="2755556"/>
            <a:ext cx="4131791" cy="4131791"/>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3509" b="8772"/>
          <a:stretch>
            <a:fillRect/>
          </a:stretch>
        </p:blipFill>
        <p:spPr bwMode="auto">
          <a:xfrm>
            <a:off x="4953000" y="2895600"/>
            <a:ext cx="4191000"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p:cNvSpPr txBox="1">
            <a:spLocks/>
          </p:cNvSpPr>
          <p:nvPr/>
        </p:nvSpPr>
        <p:spPr>
          <a:xfrm>
            <a:off x="838200" y="0"/>
            <a:ext cx="8305800" cy="685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1"/>
                </a:solidFill>
                <a:effectLst/>
                <a:uLnTx/>
                <a:uFillTx/>
                <a:latin typeface="+mj-lt"/>
                <a:ea typeface="+mj-ea"/>
                <a:cs typeface="+mj-cs"/>
              </a:rPr>
              <a:t>Sin ruined relationships between people.</a:t>
            </a:r>
            <a:endParaRPr kumimoji="0" lang="en-US" sz="2800" b="0" i="0" u="none" strike="noStrike" kern="0" cap="none" spc="0" normalizeH="0" baseline="0" noProof="0" dirty="0">
              <a:ln>
                <a:noFill/>
              </a:ln>
              <a:solidFill>
                <a:schemeClr val="tx1"/>
              </a:solidFill>
              <a:effectLst/>
              <a:uLnTx/>
              <a:uFillTx/>
              <a:latin typeface="+mj-lt"/>
              <a:ea typeface="+mj-ea"/>
              <a:cs typeface="+mj-cs"/>
            </a:endParaRPr>
          </a:p>
        </p:txBody>
      </p:sp>
      <p:sp>
        <p:nvSpPr>
          <p:cNvPr id="15" name="Rectangle 2"/>
          <p:cNvSpPr txBox="1">
            <a:spLocks noChangeArrowheads="1"/>
          </p:cNvSpPr>
          <p:nvPr/>
        </p:nvSpPr>
        <p:spPr bwMode="auto">
          <a:xfrm>
            <a:off x="838200" y="685800"/>
            <a:ext cx="6400800" cy="1828800"/>
          </a:xfrm>
          <a:prstGeom prst="rect">
            <a:avLst/>
          </a:prstGeom>
          <a:noFill/>
          <a:ln w="38100">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Tx/>
              <a:buFont typeface="Wingdings" pitchFamily="2" charset="2"/>
              <a:buNone/>
              <a:tabLst/>
              <a:defRPr/>
            </a:pPr>
            <a:r>
              <a:rPr kumimoji="0" lang="en-US" sz="2400" b="1" i="0" u="none" strike="noStrike" kern="0" cap="none" spc="0" normalizeH="0" baseline="0" noProof="0" dirty="0" smtClean="0">
                <a:ln>
                  <a:noFill/>
                </a:ln>
                <a:solidFill>
                  <a:schemeClr val="tx2"/>
                </a:solidFill>
                <a:effectLst/>
                <a:uLnTx/>
                <a:uFillTx/>
                <a:latin typeface="Arial" charset="0"/>
                <a:ea typeface="+mn-ea"/>
                <a:cs typeface="+mn-cs"/>
              </a:rPr>
              <a:t>							God</a:t>
            </a:r>
          </a:p>
          <a:p>
            <a:pPr marL="342900" marR="0" lvl="0" indent="-342900" algn="l" defTabSz="457200" rtl="0" eaLnBrk="1" fontAlgn="base" latinLnBrk="0" hangingPunct="1">
              <a:lnSpc>
                <a:spcPct val="100000"/>
              </a:lnSpc>
              <a:spcBef>
                <a:spcPct val="20000"/>
              </a:spcBef>
              <a:spcAft>
                <a:spcPct val="0"/>
              </a:spcAft>
              <a:buClrTx/>
              <a:buSzTx/>
              <a:buFont typeface="Wingdings" pitchFamily="2" charset="2"/>
              <a:buNone/>
              <a:tabLst/>
              <a:defRPr/>
            </a:pPr>
            <a:r>
              <a:rPr kumimoji="0" lang="en-US" sz="2400" b="1" i="0" u="none" strike="noStrike" kern="0" cap="none" spc="0" normalizeH="0" baseline="0" noProof="0" dirty="0" smtClean="0">
                <a:ln>
                  <a:noFill/>
                </a:ln>
                <a:solidFill>
                  <a:schemeClr val="tx2"/>
                </a:solidFill>
                <a:effectLst/>
                <a:uLnTx/>
                <a:uFillTx/>
                <a:latin typeface="Arial" charset="0"/>
                <a:ea typeface="+mn-ea"/>
                <a:cs typeface="+mn-cs"/>
              </a:rPr>
              <a:t>Man					Self</a:t>
            </a:r>
          </a:p>
          <a:p>
            <a:pPr marL="342900" marR="0" lvl="0" indent="-342900" algn="l" defTabSz="457200" rtl="0" eaLnBrk="1" fontAlgn="base" latinLnBrk="0" hangingPunct="1">
              <a:lnSpc>
                <a:spcPct val="100000"/>
              </a:lnSpc>
              <a:spcBef>
                <a:spcPct val="20000"/>
              </a:spcBef>
              <a:spcAft>
                <a:spcPct val="0"/>
              </a:spcAft>
              <a:buClrTx/>
              <a:buSzTx/>
              <a:buFont typeface="Wingdings" pitchFamily="2" charset="2"/>
              <a:buNone/>
              <a:tabLst/>
              <a:defRPr/>
            </a:pPr>
            <a:r>
              <a:rPr kumimoji="0" lang="en-US" sz="2400" b="1" i="0" u="none" strike="noStrike" kern="0" cap="none" spc="0" normalizeH="0" baseline="0" noProof="0" dirty="0" smtClean="0">
                <a:ln>
                  <a:noFill/>
                </a:ln>
                <a:solidFill>
                  <a:schemeClr val="tx2"/>
                </a:solidFill>
                <a:effectLst/>
                <a:uLnTx/>
                <a:uFillTx/>
                <a:latin typeface="Arial" charset="0"/>
                <a:ea typeface="+mn-ea"/>
                <a:cs typeface="+mn-cs"/>
              </a:rPr>
              <a:t>							Others</a:t>
            </a:r>
          </a:p>
          <a:p>
            <a:pPr marL="342900" marR="0" lvl="0" indent="-342900" algn="l" defTabSz="457200" rtl="0" eaLnBrk="1" fontAlgn="base" latinLnBrk="0" hangingPunct="1">
              <a:lnSpc>
                <a:spcPct val="100000"/>
              </a:lnSpc>
              <a:spcBef>
                <a:spcPct val="20000"/>
              </a:spcBef>
              <a:spcAft>
                <a:spcPct val="0"/>
              </a:spcAft>
              <a:buClrTx/>
              <a:buSzTx/>
              <a:buFont typeface="Wingdings" pitchFamily="2" charset="2"/>
              <a:buNone/>
              <a:tabLst/>
              <a:defRPr/>
            </a:pPr>
            <a:r>
              <a:rPr kumimoji="0" lang="en-US" sz="2400" b="1" i="0" u="none" strike="noStrike" kern="0" cap="none" spc="0" normalizeH="0" baseline="0" noProof="0" dirty="0" smtClean="0">
                <a:ln>
                  <a:noFill/>
                </a:ln>
                <a:solidFill>
                  <a:schemeClr val="tx2"/>
                </a:solidFill>
                <a:effectLst/>
                <a:uLnTx/>
                <a:uFillTx/>
                <a:latin typeface="Arial" charset="0"/>
                <a:ea typeface="+mn-ea"/>
                <a:cs typeface="+mn-cs"/>
              </a:rPr>
              <a:t>Creation 				Creation</a:t>
            </a:r>
          </a:p>
          <a:p>
            <a:pPr marL="342900" marR="0" lvl="0" indent="-342900" algn="l" defTabSz="457200" rtl="0" eaLnBrk="1" fontAlgn="base" latinLnBrk="0" hangingPunct="1">
              <a:lnSpc>
                <a:spcPct val="100000"/>
              </a:lnSpc>
              <a:spcBef>
                <a:spcPct val="20000"/>
              </a:spcBef>
              <a:spcAft>
                <a:spcPct val="0"/>
              </a:spcAft>
              <a:buClrTx/>
              <a:buSzTx/>
              <a:buFont typeface="Wingdings" pitchFamily="2" charset="2"/>
              <a:buNone/>
              <a:tabLst/>
              <a:defRPr/>
            </a:pPr>
            <a:endParaRPr kumimoji="0" lang="en-US" sz="2400" b="1" i="0" u="none" strike="noStrike" kern="0" cap="none" spc="0" normalizeH="0" baseline="0" noProof="0" dirty="0" smtClean="0">
              <a:ln>
                <a:noFill/>
              </a:ln>
              <a:solidFill>
                <a:schemeClr val="tx2"/>
              </a:solidFill>
              <a:effectLst/>
              <a:uLnTx/>
              <a:uFillTx/>
              <a:latin typeface="Arial" charset="0"/>
              <a:ea typeface="+mn-ea"/>
              <a:cs typeface="+mn-cs"/>
            </a:endParaRPr>
          </a:p>
        </p:txBody>
      </p:sp>
      <p:sp>
        <p:nvSpPr>
          <p:cNvPr id="22" name="Freeform 5"/>
          <p:cNvSpPr>
            <a:spLocks/>
          </p:cNvSpPr>
          <p:nvPr/>
        </p:nvSpPr>
        <p:spPr bwMode="auto">
          <a:xfrm>
            <a:off x="1685925" y="1409700"/>
            <a:ext cx="1895475" cy="314325"/>
          </a:xfrm>
          <a:custGeom>
            <a:avLst/>
            <a:gdLst>
              <a:gd name="T0" fmla="*/ 0 w 1194"/>
              <a:gd name="T1" fmla="*/ 0 h 198"/>
              <a:gd name="T2" fmla="*/ 1895475 w 1194"/>
              <a:gd name="T3" fmla="*/ 314325 h 198"/>
              <a:gd name="T4" fmla="*/ 0 60000 65536"/>
              <a:gd name="T5" fmla="*/ 0 60000 65536"/>
              <a:gd name="T6" fmla="*/ 0 w 1194"/>
              <a:gd name="T7" fmla="*/ 0 h 198"/>
              <a:gd name="T8" fmla="*/ 1194 w 1194"/>
              <a:gd name="T9" fmla="*/ 198 h 198"/>
            </a:gdLst>
            <a:ahLst/>
            <a:cxnLst>
              <a:cxn ang="T4">
                <a:pos x="T0" y="T1"/>
              </a:cxn>
              <a:cxn ang="T5">
                <a:pos x="T2" y="T3"/>
              </a:cxn>
            </a:cxnLst>
            <a:rect l="T6" t="T7" r="T8" b="T9"/>
            <a:pathLst>
              <a:path w="1194" h="198">
                <a:moveTo>
                  <a:pt x="0" y="0"/>
                </a:moveTo>
                <a:lnTo>
                  <a:pt x="1194" y="198"/>
                </a:lnTo>
              </a:path>
            </a:pathLst>
          </a:custGeom>
          <a:noFill/>
          <a:ln w="38100">
            <a:solidFill>
              <a:schemeClr val="tx1"/>
            </a:solidFill>
            <a:round/>
            <a:headEnd type="triangle" w="lg" len="lg"/>
            <a:tailEnd w="lg" len="lg"/>
          </a:ln>
        </p:spPr>
        <p:txBody>
          <a:bodyPr/>
          <a:lstStyle/>
          <a:p>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5181600" y="544576"/>
            <a:ext cx="3962400" cy="63134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ssolve">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p:cNvSpPr txBox="1">
            <a:spLocks/>
          </p:cNvSpPr>
          <p:nvPr/>
        </p:nvSpPr>
        <p:spPr>
          <a:xfrm>
            <a:off x="838200" y="0"/>
            <a:ext cx="8305800" cy="685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1"/>
                </a:solidFill>
                <a:effectLst/>
                <a:uLnTx/>
                <a:uFillTx/>
                <a:latin typeface="+mj-lt"/>
                <a:ea typeface="+mj-ea"/>
                <a:cs typeface="+mj-cs"/>
              </a:rPr>
              <a:t>Sin ruined our</a:t>
            </a:r>
            <a:r>
              <a:rPr kumimoji="0" lang="en-US" sz="2800" b="0" i="0" u="none" strike="noStrike" kern="0" cap="none" spc="0" normalizeH="0" noProof="0" dirty="0" smtClean="0">
                <a:ln>
                  <a:noFill/>
                </a:ln>
                <a:solidFill>
                  <a:schemeClr val="tx1"/>
                </a:solidFill>
                <a:effectLst/>
                <a:uLnTx/>
                <a:uFillTx/>
                <a:latin typeface="+mj-lt"/>
                <a:ea typeface="+mj-ea"/>
                <a:cs typeface="+mj-cs"/>
              </a:rPr>
              <a:t> r</a:t>
            </a:r>
            <a:r>
              <a:rPr kumimoji="0" lang="en-US" sz="2800" b="0" i="0" u="none" strike="noStrike" kern="0" cap="none" spc="0" normalizeH="0" baseline="0" noProof="0" dirty="0" smtClean="0">
                <a:ln>
                  <a:noFill/>
                </a:ln>
                <a:solidFill>
                  <a:schemeClr val="tx1"/>
                </a:solidFill>
                <a:effectLst/>
                <a:uLnTx/>
                <a:uFillTx/>
                <a:latin typeface="+mj-lt"/>
                <a:ea typeface="+mj-ea"/>
                <a:cs typeface="+mj-cs"/>
              </a:rPr>
              <a:t>elationship</a:t>
            </a:r>
            <a:r>
              <a:rPr kumimoji="0" lang="en-US" sz="2800" b="0" i="0" u="none" strike="noStrike" kern="0" cap="none" spc="0" normalizeH="0" noProof="0" dirty="0" smtClean="0">
                <a:ln>
                  <a:noFill/>
                </a:ln>
                <a:solidFill>
                  <a:schemeClr val="tx1"/>
                </a:solidFill>
                <a:effectLst/>
                <a:uLnTx/>
                <a:uFillTx/>
                <a:latin typeface="+mj-lt"/>
                <a:ea typeface="+mj-ea"/>
                <a:cs typeface="+mj-cs"/>
              </a:rPr>
              <a:t> to the creation.</a:t>
            </a:r>
            <a:endParaRPr kumimoji="0" lang="en-US" sz="2800" b="0" i="0" u="none" strike="noStrike" kern="0" cap="none" spc="0" normalizeH="0" baseline="0" noProof="0" dirty="0">
              <a:ln>
                <a:noFill/>
              </a:ln>
              <a:solidFill>
                <a:schemeClr val="tx1"/>
              </a:solidFill>
              <a:effectLst/>
              <a:uLnTx/>
              <a:uFillTx/>
              <a:latin typeface="+mj-lt"/>
              <a:ea typeface="+mj-ea"/>
              <a:cs typeface="+mj-cs"/>
            </a:endParaRPr>
          </a:p>
        </p:txBody>
      </p:sp>
      <p:sp>
        <p:nvSpPr>
          <p:cNvPr id="15" name="Rectangle 2"/>
          <p:cNvSpPr txBox="1">
            <a:spLocks noChangeArrowheads="1"/>
          </p:cNvSpPr>
          <p:nvPr/>
        </p:nvSpPr>
        <p:spPr bwMode="auto">
          <a:xfrm>
            <a:off x="838200" y="685800"/>
            <a:ext cx="8305800" cy="6172200"/>
          </a:xfrm>
          <a:prstGeom prst="rect">
            <a:avLst/>
          </a:prstGeom>
          <a:noFill/>
          <a:ln w="38100">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Tx/>
              <a:buFont typeface="Wingdings" pitchFamily="2" charset="2"/>
              <a:buNone/>
              <a:tabLst/>
              <a:defRPr/>
            </a:pPr>
            <a:r>
              <a:rPr kumimoji="0" lang="en-US" sz="2400" b="1" i="0" u="none" strike="noStrike" kern="0" cap="none" spc="0" normalizeH="0" baseline="0" noProof="0" dirty="0" smtClean="0">
                <a:ln>
                  <a:noFill/>
                </a:ln>
                <a:solidFill>
                  <a:schemeClr val="tx2"/>
                </a:solidFill>
                <a:effectLst/>
                <a:uLnTx/>
                <a:uFillTx/>
                <a:latin typeface="Arial" charset="0"/>
                <a:ea typeface="+mn-ea"/>
                <a:cs typeface="+mn-cs"/>
              </a:rPr>
              <a:t>							God</a:t>
            </a:r>
          </a:p>
          <a:p>
            <a:pPr marL="342900" marR="0" lvl="0" indent="-342900" algn="l" defTabSz="457200" rtl="0" eaLnBrk="1" fontAlgn="base" latinLnBrk="0" hangingPunct="1">
              <a:lnSpc>
                <a:spcPct val="100000"/>
              </a:lnSpc>
              <a:spcBef>
                <a:spcPct val="20000"/>
              </a:spcBef>
              <a:spcAft>
                <a:spcPct val="0"/>
              </a:spcAft>
              <a:buClrTx/>
              <a:buSzTx/>
              <a:buFont typeface="Wingdings" pitchFamily="2" charset="2"/>
              <a:buNone/>
              <a:tabLst/>
              <a:defRPr/>
            </a:pPr>
            <a:r>
              <a:rPr kumimoji="0" lang="en-US" sz="2400" b="1" i="0" u="none" strike="noStrike" kern="0" cap="none" spc="0" normalizeH="0" baseline="0" noProof="0" dirty="0" smtClean="0">
                <a:ln>
                  <a:noFill/>
                </a:ln>
                <a:solidFill>
                  <a:schemeClr val="tx2"/>
                </a:solidFill>
                <a:effectLst/>
                <a:uLnTx/>
                <a:uFillTx/>
                <a:latin typeface="Arial" charset="0"/>
                <a:ea typeface="+mn-ea"/>
                <a:cs typeface="+mn-cs"/>
              </a:rPr>
              <a:t>Man					Self</a:t>
            </a:r>
          </a:p>
          <a:p>
            <a:pPr marL="342900" marR="0" lvl="0" indent="-342900" algn="l" defTabSz="457200" rtl="0" eaLnBrk="1" fontAlgn="base" latinLnBrk="0" hangingPunct="1">
              <a:lnSpc>
                <a:spcPct val="100000"/>
              </a:lnSpc>
              <a:spcBef>
                <a:spcPct val="20000"/>
              </a:spcBef>
              <a:spcAft>
                <a:spcPct val="0"/>
              </a:spcAft>
              <a:buClrTx/>
              <a:buSzTx/>
              <a:buFont typeface="Wingdings" pitchFamily="2" charset="2"/>
              <a:buNone/>
              <a:tabLst/>
              <a:defRPr/>
            </a:pPr>
            <a:r>
              <a:rPr kumimoji="0" lang="en-US" sz="2400" b="1" i="0" u="none" strike="noStrike" kern="0" cap="none" spc="0" normalizeH="0" baseline="0" noProof="0" dirty="0" smtClean="0">
                <a:ln>
                  <a:noFill/>
                </a:ln>
                <a:solidFill>
                  <a:schemeClr val="tx2"/>
                </a:solidFill>
                <a:effectLst/>
                <a:uLnTx/>
                <a:uFillTx/>
                <a:latin typeface="Arial" charset="0"/>
                <a:ea typeface="+mn-ea"/>
                <a:cs typeface="+mn-cs"/>
              </a:rPr>
              <a:t>							Others</a:t>
            </a:r>
          </a:p>
          <a:p>
            <a:pPr marL="342900" marR="0" lvl="0" indent="-342900" algn="l" defTabSz="457200" rtl="0" eaLnBrk="1" fontAlgn="base" latinLnBrk="0" hangingPunct="1">
              <a:lnSpc>
                <a:spcPct val="100000"/>
              </a:lnSpc>
              <a:spcBef>
                <a:spcPct val="20000"/>
              </a:spcBef>
              <a:spcAft>
                <a:spcPct val="0"/>
              </a:spcAft>
              <a:buClrTx/>
              <a:buSzTx/>
              <a:buFont typeface="Wingdings" pitchFamily="2" charset="2"/>
              <a:buNone/>
              <a:tabLst/>
              <a:defRPr/>
            </a:pPr>
            <a:r>
              <a:rPr kumimoji="0" lang="en-US" sz="2400" b="1" i="0" u="none" strike="noStrike" kern="0" cap="none" spc="0" normalizeH="0" baseline="0" noProof="0" dirty="0" smtClean="0">
                <a:ln>
                  <a:noFill/>
                </a:ln>
                <a:solidFill>
                  <a:schemeClr val="tx2"/>
                </a:solidFill>
                <a:effectLst/>
                <a:uLnTx/>
                <a:uFillTx/>
                <a:latin typeface="Arial" charset="0"/>
                <a:ea typeface="+mn-ea"/>
                <a:cs typeface="+mn-cs"/>
              </a:rPr>
              <a:t>Creation 				Creation</a:t>
            </a:r>
            <a:endParaRPr kumimoji="0" lang="en-US" sz="2400" i="0" u="none" strike="noStrike" kern="0" cap="none" spc="0" normalizeH="0" baseline="0" noProof="0" dirty="0" smtClean="0">
              <a:ln>
                <a:noFill/>
              </a:ln>
              <a:solidFill>
                <a:schemeClr val="tx2"/>
              </a:solidFill>
              <a:effectLst/>
              <a:uLnTx/>
              <a:uFillTx/>
              <a:latin typeface="Arial" charset="0"/>
              <a:ea typeface="+mn-ea"/>
              <a:cs typeface="+mn-cs"/>
            </a:endParaRPr>
          </a:p>
        </p:txBody>
      </p:sp>
      <p:sp>
        <p:nvSpPr>
          <p:cNvPr id="23" name="Freeform 6"/>
          <p:cNvSpPr>
            <a:spLocks/>
          </p:cNvSpPr>
          <p:nvPr/>
        </p:nvSpPr>
        <p:spPr bwMode="auto">
          <a:xfrm>
            <a:off x="1704975" y="1524000"/>
            <a:ext cx="1876425" cy="657225"/>
          </a:xfrm>
          <a:custGeom>
            <a:avLst/>
            <a:gdLst>
              <a:gd name="T0" fmla="*/ 0 w 1182"/>
              <a:gd name="T1" fmla="*/ 0 h 414"/>
              <a:gd name="T2" fmla="*/ 1876425 w 1182"/>
              <a:gd name="T3" fmla="*/ 657225 h 414"/>
              <a:gd name="T4" fmla="*/ 0 60000 65536"/>
              <a:gd name="T5" fmla="*/ 0 60000 65536"/>
              <a:gd name="T6" fmla="*/ 0 w 1182"/>
              <a:gd name="T7" fmla="*/ 0 h 414"/>
              <a:gd name="T8" fmla="*/ 1182 w 1182"/>
              <a:gd name="T9" fmla="*/ 414 h 414"/>
            </a:gdLst>
            <a:ahLst/>
            <a:cxnLst>
              <a:cxn ang="T4">
                <a:pos x="T0" y="T1"/>
              </a:cxn>
              <a:cxn ang="T5">
                <a:pos x="T2" y="T3"/>
              </a:cxn>
            </a:cxnLst>
            <a:rect l="T6" t="T7" r="T8" b="T9"/>
            <a:pathLst>
              <a:path w="1182" h="414">
                <a:moveTo>
                  <a:pt x="0" y="0"/>
                </a:moveTo>
                <a:lnTo>
                  <a:pt x="1182" y="414"/>
                </a:lnTo>
              </a:path>
            </a:pathLst>
          </a:custGeom>
          <a:noFill/>
          <a:ln w="38100">
            <a:solidFill>
              <a:schemeClr val="tx1"/>
            </a:solidFill>
            <a:round/>
            <a:headEnd type="triangle" w="lg" len="lg"/>
            <a:tailEnd w="lg" len="lg"/>
          </a:ln>
        </p:spPr>
        <p:txBody>
          <a:bodyPr/>
          <a:lstStyle/>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idx="4294967295"/>
          </p:nvPr>
        </p:nvSpPr>
        <p:spPr>
          <a:xfrm>
            <a:off x="838200" y="685800"/>
            <a:ext cx="8305800" cy="6172200"/>
          </a:xfrm>
          <a:ln w="38100"/>
        </p:spPr>
        <p:txBody>
          <a:bodyPr/>
          <a:lstStyle/>
          <a:p>
            <a:pPr defTabSz="457200" eaLnBrk="1" hangingPunct="1">
              <a:buFont typeface="Wingdings" pitchFamily="2" charset="2"/>
              <a:buNone/>
            </a:pPr>
            <a:r>
              <a:rPr lang="en-US" sz="2400" b="1" dirty="0" smtClean="0">
                <a:latin typeface="Arial" charset="0"/>
              </a:rPr>
              <a:t>							God</a:t>
            </a:r>
          </a:p>
          <a:p>
            <a:pPr defTabSz="457200" eaLnBrk="1" hangingPunct="1">
              <a:buFont typeface="Wingdings" pitchFamily="2" charset="2"/>
              <a:buNone/>
            </a:pPr>
            <a:r>
              <a:rPr lang="en-US" sz="2400" b="1" dirty="0" smtClean="0">
                <a:latin typeface="Arial" charset="0"/>
              </a:rPr>
              <a:t>Man					Self</a:t>
            </a:r>
          </a:p>
          <a:p>
            <a:pPr defTabSz="457200" eaLnBrk="1" hangingPunct="1">
              <a:buFont typeface="Wingdings" pitchFamily="2" charset="2"/>
              <a:buNone/>
            </a:pPr>
            <a:r>
              <a:rPr lang="en-US" sz="2400" b="1" dirty="0" smtClean="0">
                <a:latin typeface="Arial" charset="0"/>
              </a:rPr>
              <a:t>							Others</a:t>
            </a:r>
          </a:p>
          <a:p>
            <a:pPr defTabSz="457200" eaLnBrk="1" hangingPunct="1">
              <a:buFont typeface="Wingdings" pitchFamily="2" charset="2"/>
              <a:buNone/>
            </a:pPr>
            <a:r>
              <a:rPr lang="en-US" sz="2400" b="1" dirty="0" smtClean="0">
                <a:latin typeface="Arial" charset="0"/>
              </a:rPr>
              <a:t>Creation 				Creation</a:t>
            </a:r>
            <a:endParaRPr lang="en-US" sz="2400" dirty="0" smtClean="0">
              <a:latin typeface="Arial" charset="0"/>
            </a:endParaRPr>
          </a:p>
        </p:txBody>
      </p:sp>
      <p:sp>
        <p:nvSpPr>
          <p:cNvPr id="13" name="Title 12"/>
          <p:cNvSpPr>
            <a:spLocks noGrp="1"/>
          </p:cNvSpPr>
          <p:nvPr>
            <p:ph type="title"/>
          </p:nvPr>
        </p:nvSpPr>
        <p:spPr>
          <a:xfrm>
            <a:off x="838200" y="0"/>
            <a:ext cx="8305800" cy="685800"/>
          </a:xfrm>
        </p:spPr>
        <p:txBody>
          <a:bodyPr/>
          <a:lstStyle/>
          <a:p>
            <a:pPr lvl="0"/>
            <a:r>
              <a:rPr lang="en-US" dirty="0" smtClean="0"/>
              <a:t>Sin ruined the creation’s relationship to itself.</a:t>
            </a:r>
            <a:endParaRPr lang="en-US" dirty="0"/>
          </a:p>
        </p:txBody>
      </p:sp>
      <p:grpSp>
        <p:nvGrpSpPr>
          <p:cNvPr id="2" name="Group 10"/>
          <p:cNvGrpSpPr/>
          <p:nvPr/>
        </p:nvGrpSpPr>
        <p:grpSpPr>
          <a:xfrm>
            <a:off x="2209800" y="2133600"/>
            <a:ext cx="1371600" cy="381000"/>
            <a:chOff x="3200400" y="2133600"/>
            <a:chExt cx="1371600" cy="381000"/>
          </a:xfrm>
        </p:grpSpPr>
        <p:sp>
          <p:nvSpPr>
            <p:cNvPr id="44039" name="Line 7"/>
            <p:cNvSpPr>
              <a:spLocks noChangeShapeType="1"/>
            </p:cNvSpPr>
            <p:nvPr/>
          </p:nvSpPr>
          <p:spPr bwMode="auto">
            <a:xfrm>
              <a:off x="3200400" y="2257425"/>
              <a:ext cx="1371600" cy="0"/>
            </a:xfrm>
            <a:prstGeom prst="line">
              <a:avLst/>
            </a:prstGeom>
            <a:noFill/>
            <a:ln w="38100">
              <a:solidFill>
                <a:schemeClr val="tx1"/>
              </a:solidFill>
              <a:round/>
              <a:headEnd/>
              <a:tailEnd/>
            </a:ln>
          </p:spPr>
          <p:txBody>
            <a:bodyPr/>
            <a:lstStyle/>
            <a:p>
              <a:endParaRPr lang="en-US" dirty="0"/>
            </a:p>
          </p:txBody>
        </p:sp>
        <p:sp>
          <p:nvSpPr>
            <p:cNvPr id="44040" name="Line 8"/>
            <p:cNvSpPr>
              <a:spLocks noChangeShapeType="1"/>
            </p:cNvSpPr>
            <p:nvPr/>
          </p:nvSpPr>
          <p:spPr bwMode="auto">
            <a:xfrm>
              <a:off x="3581400" y="2133600"/>
              <a:ext cx="228600" cy="381000"/>
            </a:xfrm>
            <a:prstGeom prst="line">
              <a:avLst/>
            </a:prstGeom>
            <a:noFill/>
            <a:ln w="28575">
              <a:solidFill>
                <a:schemeClr val="tx1"/>
              </a:solidFill>
              <a:round/>
              <a:headEnd/>
              <a:tailEnd/>
            </a:ln>
          </p:spPr>
          <p:txBody>
            <a:bodyPr/>
            <a:lstStyle/>
            <a:p>
              <a:endParaRPr lang="en-US" dirty="0"/>
            </a:p>
          </p:txBody>
        </p:sp>
        <p:sp>
          <p:nvSpPr>
            <p:cNvPr id="44041" name="Line 9"/>
            <p:cNvSpPr>
              <a:spLocks noChangeShapeType="1"/>
            </p:cNvSpPr>
            <p:nvPr/>
          </p:nvSpPr>
          <p:spPr bwMode="auto">
            <a:xfrm>
              <a:off x="3657600" y="2133600"/>
              <a:ext cx="228600" cy="381000"/>
            </a:xfrm>
            <a:prstGeom prst="line">
              <a:avLst/>
            </a:prstGeom>
            <a:noFill/>
            <a:ln w="28575">
              <a:solidFill>
                <a:schemeClr val="tx1"/>
              </a:solidFill>
              <a:round/>
              <a:headEnd/>
              <a:tailEnd/>
            </a:ln>
          </p:spPr>
          <p:txBody>
            <a:bodyPr/>
            <a:lstStyle/>
            <a:p>
              <a:endParaRPr lang="en-US"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God made the creation good… very good.</a:t>
            </a:r>
            <a:endParaRPr lang="en-US" dirty="0"/>
          </a:p>
        </p:txBody>
      </p:sp>
      <p:sp>
        <p:nvSpPr>
          <p:cNvPr id="9218" name="Rectangle 2"/>
          <p:cNvSpPr>
            <a:spLocks noGrp="1" noChangeArrowheads="1"/>
          </p:cNvSpPr>
          <p:nvPr>
            <p:ph type="body" sz="quarter" idx="10"/>
          </p:nvPr>
        </p:nvSpPr>
        <p:spPr/>
        <p:txBody>
          <a:bodyPr/>
          <a:lstStyle/>
          <a:p>
            <a:pPr eaLnBrk="1" hangingPunct="1">
              <a:buFont typeface="Wingdings" pitchFamily="2" charset="2"/>
              <a:buNone/>
            </a:pPr>
            <a:r>
              <a:rPr lang="en-US" sz="1600" dirty="0" smtClean="0">
                <a:latin typeface="Arial" charset="0"/>
              </a:rPr>
              <a:t>	</a:t>
            </a:r>
            <a:endParaRPr lang="en-US" sz="2800" dirty="0" smtClean="0"/>
          </a:p>
        </p:txBody>
      </p:sp>
      <p:sp>
        <p:nvSpPr>
          <p:cNvPr id="9219" name="Rectangle 3"/>
          <p:cNvSpPr>
            <a:spLocks noChangeArrowheads="1"/>
          </p:cNvSpPr>
          <p:nvPr/>
        </p:nvSpPr>
        <p:spPr bwMode="auto">
          <a:xfrm>
            <a:off x="838200" y="533400"/>
            <a:ext cx="8305800" cy="6001643"/>
          </a:xfrm>
          <a:prstGeom prst="rect">
            <a:avLst/>
          </a:prstGeom>
          <a:noFill/>
          <a:ln w="9525" algn="ctr">
            <a:noFill/>
            <a:miter lim="800000"/>
            <a:headEnd/>
            <a:tailEnd/>
          </a:ln>
        </p:spPr>
        <p:txBody>
          <a:bodyPr wrap="square">
            <a:spAutoFit/>
          </a:bodyPr>
          <a:lstStyle/>
          <a:p>
            <a:pPr marL="457200" indent="-457200"/>
            <a:r>
              <a:rPr lang="en-US" sz="2400" dirty="0">
                <a:solidFill>
                  <a:schemeClr val="tx2"/>
                </a:solidFill>
              </a:rPr>
              <a:t>Genesis 1:1-5 (NASB)  In the beginning God created the heavens and the earth. [2] And the earth was formless and void, and darkness was over the surface of the deep; and the Spirit of God was moving over the surface of the waters. [3] Then God said, "Let there be light"; and there was light. [4] And God saw that the light was </a:t>
            </a:r>
            <a:r>
              <a:rPr lang="en-US" sz="2400" u="sng" dirty="0">
                <a:solidFill>
                  <a:schemeClr val="tx2"/>
                </a:solidFill>
              </a:rPr>
              <a:t>good</a:t>
            </a:r>
            <a:r>
              <a:rPr lang="en-US" sz="2400" dirty="0">
                <a:solidFill>
                  <a:schemeClr val="tx2"/>
                </a:solidFill>
              </a:rPr>
              <a:t>; and God separated the light from the darkness. [5] And God called the light day, and the darkness He called night. And there was evening and there was morning, one day</a:t>
            </a:r>
            <a:r>
              <a:rPr lang="en-US" sz="2400" dirty="0" smtClean="0">
                <a:solidFill>
                  <a:schemeClr val="tx2"/>
                </a:solidFill>
              </a:rPr>
              <a:t>.</a:t>
            </a:r>
          </a:p>
          <a:p>
            <a:pPr marL="457200" indent="-457200"/>
            <a:endParaRPr lang="en-US" sz="2400" dirty="0">
              <a:solidFill>
                <a:schemeClr val="tx2"/>
              </a:solidFill>
            </a:endParaRPr>
          </a:p>
          <a:p>
            <a:pPr marL="457200" indent="-457200"/>
            <a:r>
              <a:rPr lang="en-US" sz="2400" dirty="0">
                <a:solidFill>
                  <a:schemeClr val="tx2"/>
                </a:solidFill>
              </a:rPr>
              <a:t>Genesis </a:t>
            </a:r>
            <a:r>
              <a:rPr lang="en-US" sz="2400" dirty="0" smtClean="0">
                <a:solidFill>
                  <a:schemeClr val="tx2"/>
                </a:solidFill>
              </a:rPr>
              <a:t>1:10, 12, 18, 21, 25</a:t>
            </a:r>
          </a:p>
          <a:p>
            <a:pPr marL="457200" indent="-457200"/>
            <a:endParaRPr lang="en-US" sz="2400" dirty="0" smtClean="0">
              <a:solidFill>
                <a:schemeClr val="tx2"/>
              </a:solidFill>
            </a:endParaRPr>
          </a:p>
          <a:p>
            <a:pPr marL="457200" indent="-457200"/>
            <a:r>
              <a:rPr lang="en-US" sz="2400" dirty="0" smtClean="0">
                <a:solidFill>
                  <a:schemeClr val="tx2"/>
                </a:solidFill>
              </a:rPr>
              <a:t>Genesis 1:31 (NASB)  And God saw all that He had made, and behold, it was </a:t>
            </a:r>
            <a:r>
              <a:rPr lang="en-US" sz="2400" u="sng" dirty="0" smtClean="0">
                <a:solidFill>
                  <a:schemeClr val="tx2"/>
                </a:solidFill>
              </a:rPr>
              <a:t>very good</a:t>
            </a:r>
            <a:r>
              <a:rPr lang="en-US" sz="2400" dirty="0" smtClean="0">
                <a:solidFill>
                  <a:schemeClr val="tx2"/>
                </a:solidFill>
              </a:rPr>
              <a:t>. And there was evening and there was morning, the sixth day. </a:t>
            </a:r>
            <a:endParaRPr lang="en-US" sz="2000" dirty="0">
              <a:solidFill>
                <a:schemeClr val="tx2"/>
              </a:solidFill>
            </a:endParaRPr>
          </a:p>
        </p:txBody>
      </p:sp>
    </p:spTree>
  </p:cSld>
  <p:clrMapOvr>
    <a:masterClrMapping/>
  </p:clrMapOvr>
  <p:transition>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Fall made us self centered.</a:t>
            </a:r>
            <a:endParaRPr lang="en-US" dirty="0"/>
          </a:p>
        </p:txBody>
      </p:sp>
      <p:sp>
        <p:nvSpPr>
          <p:cNvPr id="3" name="Content Placeholder 2"/>
          <p:cNvSpPr>
            <a:spLocks noGrp="1"/>
          </p:cNvSpPr>
          <p:nvPr>
            <p:ph type="body" sz="quarter" idx="10"/>
          </p:nvPr>
        </p:nvSpPr>
        <p:spPr/>
        <p:txBody>
          <a:bodyPr/>
          <a:lstStyle/>
          <a:p>
            <a:pPr>
              <a:buNone/>
            </a:pPr>
            <a:r>
              <a:rPr lang="en-US" sz="2800" i="1" dirty="0" smtClean="0"/>
              <a:t>"</a:t>
            </a:r>
            <a:r>
              <a:rPr lang="en-US" sz="2800" dirty="0" smtClean="0"/>
              <a:t>Humanity loses its harmony with the natural order and our God-given stewardship of the environment gives place to sinful plundering.  This is manifest as </a:t>
            </a:r>
            <a:r>
              <a:rPr lang="en-US" sz="2800" i="1" dirty="0" smtClean="0"/>
              <a:t>exploitation,</a:t>
            </a:r>
            <a:r>
              <a:rPr lang="en-US" sz="2800" dirty="0" smtClean="0"/>
              <a:t> the needless destruction of the world without thought for its created beauty or intrinsic worth.  It is also manifest as </a:t>
            </a:r>
            <a:r>
              <a:rPr lang="en-US" sz="2800" i="1" dirty="0" smtClean="0"/>
              <a:t>pollution,</a:t>
            </a:r>
            <a:r>
              <a:rPr lang="en-US" sz="2800" dirty="0" smtClean="0"/>
              <a:t> the selfish and rapacious use of raw materials, contaminating the oceans and the very atmosphere, all too often in the interests of economic profit, luxury and self-indulgence.“</a:t>
            </a:r>
          </a:p>
          <a:p>
            <a:pPr>
              <a:buNone/>
            </a:pPr>
            <a:r>
              <a:rPr lang="en-US" sz="2800" dirty="0" smtClean="0"/>
              <a:t>Bruce Milne,  Know the Truth</a:t>
            </a:r>
          </a:p>
          <a:p>
            <a:pPr>
              <a:buNone/>
            </a:pP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5942319" y="0"/>
            <a:ext cx="3201681" cy="3810000"/>
          </a:xfrm>
          <a:prstGeom prst="rect">
            <a:avLst/>
          </a:prstGeom>
          <a:noFill/>
          <a:ln w="9525" cap="flat" cmpd="sng" algn="ctr">
            <a:noFill/>
            <a:prstDash val="solid"/>
            <a:miter lim="800000"/>
            <a:headEnd/>
            <a:tailEnd/>
          </a:ln>
        </p:spPr>
      </p:pic>
      <p:sp>
        <p:nvSpPr>
          <p:cNvPr id="66564" name="Rectangle 4"/>
          <p:cNvSpPr>
            <a:spLocks noChangeArrowheads="1"/>
          </p:cNvSpPr>
          <p:nvPr/>
        </p:nvSpPr>
        <p:spPr bwMode="auto">
          <a:xfrm>
            <a:off x="838200" y="0"/>
            <a:ext cx="5105400" cy="6858000"/>
          </a:xfrm>
          <a:prstGeom prst="rect">
            <a:avLst/>
          </a:prstGeom>
          <a:noFill/>
          <a:ln w="9525" cap="flat" cmpd="sng" algn="ctr">
            <a:noFill/>
            <a:prstDash val="solid"/>
            <a:miter lim="800000"/>
            <a:headEnd/>
            <a:tailEnd/>
          </a:ln>
          <a:effectLst/>
        </p:spPr>
        <p:txBody>
          <a:bodyPr vert="horz" wrap="square" lIns="91440" tIns="45720" rIns="91440" bIns="45720" numCol="1" anchor="t" anchorCtr="0" compatLnSpc="1">
            <a:prstTxWarp prst="textNoShape">
              <a:avLst/>
            </a:prstTxWarp>
            <a:noAutofit/>
          </a:bodyPr>
          <a:lstStyle/>
          <a:p>
            <a:pPr lvl="0" eaLnBrk="0" fontAlgn="base" hangingPunct="0">
              <a:lnSpc>
                <a:spcPct val="80000"/>
              </a:lnSpc>
              <a:spcBef>
                <a:spcPct val="20000"/>
              </a:spcBef>
              <a:spcAft>
                <a:spcPct val="0"/>
              </a:spcAft>
              <a:buClr>
                <a:srgbClr val="A50021"/>
              </a:buClr>
              <a:buSzPct val="75000"/>
            </a:pPr>
            <a:r>
              <a:rPr kumimoji="0" lang="en-US" sz="2400" b="0" i="0" u="none" strike="noStrike" cap="none" normalizeH="0" baseline="0" dirty="0" smtClean="0">
                <a:ln>
                  <a:noFill/>
                </a:ln>
                <a:solidFill>
                  <a:schemeClr val="tx2"/>
                </a:solidFill>
                <a:effectLst/>
                <a:latin typeface="Arial" charset="0"/>
              </a:rPr>
              <a:t>"...the hippies of the 1960s did understand something.  They were right in fighting the plastic culture, and the church should have been fighting it too...  More than this, they were right in the fact that the plastic culture - modern man, the mechanistic worldview in university textbooks and in practice, the total threat of the machine, the establishment technology, the bourgeois upper middle class - </a:t>
            </a:r>
            <a:r>
              <a:rPr kumimoji="0" lang="en-US" sz="2400" b="0" i="0" u="sng" strike="noStrike" cap="none" normalizeH="0" baseline="0" dirty="0" smtClean="0">
                <a:ln>
                  <a:noFill/>
                </a:ln>
                <a:solidFill>
                  <a:schemeClr val="tx2"/>
                </a:solidFill>
                <a:effectLst/>
                <a:latin typeface="Arial" charset="0"/>
              </a:rPr>
              <a:t>is poor in its sensitivity to nature</a:t>
            </a:r>
            <a:r>
              <a:rPr kumimoji="0" lang="en-US" sz="2400" b="0" i="0" u="none" strike="noStrike" cap="none" normalizeH="0" baseline="0" dirty="0" smtClean="0">
                <a:ln>
                  <a:noFill/>
                </a:ln>
                <a:solidFill>
                  <a:schemeClr val="tx2"/>
                </a:solidFill>
                <a:effectLst/>
                <a:latin typeface="Arial" charset="0"/>
              </a:rPr>
              <a:t>...  As a utopian group, the counterculture understands something very real, both as to the culture as a culture, but also as to the poverty of modern man's concept of nature and the way the machine is eating up nature on every side.”</a:t>
            </a:r>
          </a:p>
          <a:p>
            <a:pPr lvl="0" eaLnBrk="0" fontAlgn="base" hangingPunct="0">
              <a:lnSpc>
                <a:spcPct val="80000"/>
              </a:lnSpc>
              <a:spcBef>
                <a:spcPct val="20000"/>
              </a:spcBef>
              <a:spcAft>
                <a:spcPct val="0"/>
              </a:spcAft>
              <a:buClr>
                <a:srgbClr val="A50021"/>
              </a:buClr>
              <a:buSzPct val="75000"/>
            </a:pPr>
            <a:r>
              <a:rPr kumimoji="0" lang="en-US" sz="2400" b="0" i="0" u="none" strike="noStrike" cap="none" normalizeH="0" baseline="0" dirty="0" smtClean="0">
                <a:ln>
                  <a:noFill/>
                </a:ln>
                <a:solidFill>
                  <a:schemeClr val="tx2"/>
                </a:solidFill>
                <a:effectLst/>
                <a:latin typeface="Arial" charset="0"/>
              </a:rPr>
              <a:t>Francis Schaeffer,</a:t>
            </a:r>
            <a:r>
              <a:rPr kumimoji="0" lang="en-US" sz="2400" b="0" i="0" u="none" strike="noStrike" cap="none" normalizeH="0" dirty="0" smtClean="0">
                <a:ln>
                  <a:noFill/>
                </a:ln>
                <a:solidFill>
                  <a:schemeClr val="tx2"/>
                </a:solidFill>
                <a:effectLst/>
                <a:latin typeface="Arial" charset="0"/>
              </a:rPr>
              <a:t> </a:t>
            </a:r>
            <a:r>
              <a:rPr kumimoji="0" lang="en-US" sz="2400" b="0" i="0" u="none" strike="noStrike" cap="none" normalizeH="0" baseline="0" dirty="0" smtClean="0">
                <a:ln>
                  <a:noFill/>
                </a:ln>
                <a:solidFill>
                  <a:schemeClr val="tx2"/>
                </a:solidFill>
                <a:effectLst/>
                <a:latin typeface="Arial" charset="0"/>
              </a:rPr>
              <a:t>Pollution</a:t>
            </a:r>
            <a:r>
              <a:rPr kumimoji="0" lang="en-US" sz="2400" b="0" i="0" u="none" strike="noStrike" cap="none" normalizeH="0" dirty="0" smtClean="0">
                <a:ln>
                  <a:noFill/>
                </a:ln>
                <a:solidFill>
                  <a:schemeClr val="tx2"/>
                </a:solidFill>
                <a:effectLst/>
                <a:latin typeface="Arial" charset="0"/>
              </a:rPr>
              <a:t> and the Death of Man</a:t>
            </a:r>
            <a:endParaRPr kumimoji="0" lang="en-US" sz="2400" b="0" i="0" u="none" strike="noStrike" cap="none" normalizeH="0" baseline="0" dirty="0" smtClean="0">
              <a:ln>
                <a:noFill/>
              </a:ln>
              <a:solidFill>
                <a:schemeClr val="tx2"/>
              </a:solidFill>
              <a:effectLst/>
              <a:latin typeface="Arial"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00px-Old_Faithful_Geyser_Yellowstone_National_Park.jpg"/>
          <p:cNvPicPr>
            <a:picLocks noChangeAspect="1"/>
          </p:cNvPicPr>
          <p:nvPr/>
        </p:nvPicPr>
        <p:blipFill>
          <a:blip r:embed="rId2" cstate="print"/>
          <a:stretch>
            <a:fillRect/>
          </a:stretch>
        </p:blipFill>
        <p:spPr>
          <a:xfrm>
            <a:off x="0" y="5715"/>
            <a:ext cx="9144000" cy="6846570"/>
          </a:xfrm>
          <a:prstGeom prst="rect">
            <a:avLst/>
          </a:prstGeom>
        </p:spPr>
      </p:pic>
      <p:sp>
        <p:nvSpPr>
          <p:cNvPr id="5" name="Text Placeholder 4"/>
          <p:cNvSpPr>
            <a:spLocks noGrp="1"/>
          </p:cNvSpPr>
          <p:nvPr>
            <p:ph type="body" sz="quarter" idx="10"/>
          </p:nvPr>
        </p:nvSpPr>
        <p:spPr>
          <a:xfrm>
            <a:off x="0" y="0"/>
            <a:ext cx="9144000" cy="6858000"/>
          </a:xfrm>
        </p:spPr>
        <p:txBody>
          <a:bodyPr/>
          <a:lstStyle/>
          <a:p>
            <a:r>
              <a:rPr lang="en-US" dirty="0" smtClean="0">
                <a:solidFill>
                  <a:schemeClr val="tx1"/>
                </a:solidFill>
                <a:effectLst>
                  <a:outerShdw blurRad="38100" dist="38100" dir="2700000" algn="tl">
                    <a:srgbClr val="FFFFFF"/>
                  </a:outerShdw>
                </a:effectLst>
              </a:rPr>
              <a:t>Yellowstone National Park:</a:t>
            </a:r>
          </a:p>
          <a:p>
            <a:r>
              <a:rPr lang="en-US" dirty="0" smtClean="0">
                <a:solidFill>
                  <a:schemeClr val="tx1"/>
                </a:solidFill>
                <a:effectLst>
                  <a:outerShdw blurRad="38100" dist="38100" dir="2700000" algn="tl">
                    <a:srgbClr val="FFFFFF"/>
                  </a:outerShdw>
                </a:effectLst>
              </a:rPr>
              <a:t>Does Old Faithful erupt at night?</a:t>
            </a:r>
          </a:p>
          <a:p>
            <a:r>
              <a:rPr lang="en-US" dirty="0" smtClean="0">
                <a:solidFill>
                  <a:schemeClr val="tx1"/>
                </a:solidFill>
                <a:effectLst>
                  <a:outerShdw blurRad="38100" dist="38100" dir="2700000" algn="tl">
                    <a:srgbClr val="FFFFFF"/>
                  </a:outerShdw>
                </a:effectLst>
              </a:rPr>
              <a:t>How do you turn it on?</a:t>
            </a:r>
          </a:p>
          <a:p>
            <a:r>
              <a:rPr lang="en-US" dirty="0" smtClean="0">
                <a:solidFill>
                  <a:schemeClr val="tx1"/>
                </a:solidFill>
                <a:effectLst>
                  <a:outerShdw blurRad="38100" dist="38100" dir="2700000" algn="tl">
                    <a:srgbClr val="FFFFFF"/>
                  </a:outerShdw>
                </a:effectLst>
              </a:rPr>
              <a:t>When does the guy who turns it on get to sleep?</a:t>
            </a:r>
          </a:p>
          <a:p>
            <a:r>
              <a:rPr lang="en-US" dirty="0" smtClean="0">
                <a:solidFill>
                  <a:schemeClr val="tx1"/>
                </a:solidFill>
                <a:effectLst>
                  <a:outerShdw blurRad="38100" dist="38100" dir="2700000" algn="tl">
                    <a:srgbClr val="FFFFFF"/>
                  </a:outerShdw>
                </a:effectLst>
              </a:rPr>
              <a:t>We had no trouble finding the park entrances, but where are the exits?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dissolv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dissolv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2743200" cy="1371600"/>
          </a:xfrm>
        </p:spPr>
        <p:txBody>
          <a:bodyPr/>
          <a:lstStyle/>
          <a:p>
            <a:r>
              <a:rPr lang="en-US" dirty="0" smtClean="0">
                <a:solidFill>
                  <a:srgbClr val="FFFFFF"/>
                </a:solidFill>
                <a:effectLst>
                  <a:outerShdw blurRad="38100" dist="38100" dir="2700000" algn="tl">
                    <a:srgbClr val="000000">
                      <a:alpha val="43137"/>
                    </a:srgbClr>
                  </a:outerShdw>
                </a:effectLst>
              </a:rPr>
              <a:t>The Solution: Redeemed Relationships</a:t>
            </a:r>
            <a:endParaRPr lang="en-US" dirty="0">
              <a:solidFill>
                <a:srgbClr val="FFFFFF"/>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cstate="print"/>
          <a:srcRect/>
          <a:stretch>
            <a:fillRect/>
          </a:stretch>
        </p:blipFill>
        <p:spPr bwMode="auto">
          <a:xfrm>
            <a:off x="2743200" y="0"/>
            <a:ext cx="3926205" cy="6858000"/>
          </a:xfrm>
          <a:prstGeom prst="rect">
            <a:avLst/>
          </a:prstGeom>
          <a:noFill/>
          <a:ln w="9525">
            <a:noFill/>
            <a:miter lim="800000"/>
            <a:headEnd/>
            <a:tailEnd/>
          </a:ln>
        </p:spPr>
      </p:pic>
      <p:sp>
        <p:nvSpPr>
          <p:cNvPr id="4" name="TextBox 3"/>
          <p:cNvSpPr txBox="1"/>
          <p:nvPr/>
        </p:nvSpPr>
        <p:spPr>
          <a:xfrm>
            <a:off x="6705600" y="6220599"/>
            <a:ext cx="2376086" cy="646331"/>
          </a:xfrm>
          <a:prstGeom prst="rect">
            <a:avLst/>
          </a:prstGeom>
          <a:noFill/>
        </p:spPr>
        <p:txBody>
          <a:bodyPr wrap="square" rtlCol="0" anchor="b" anchorCtr="0">
            <a:spAutoFit/>
          </a:bodyPr>
          <a:lstStyle/>
          <a:p>
            <a:pPr algn="r"/>
            <a:r>
              <a:rPr lang="en-US" dirty="0" smtClean="0">
                <a:solidFill>
                  <a:srgbClr val="FFFFFF"/>
                </a:solidFill>
              </a:rPr>
              <a:t>Raphael, Christ on the Cross, 1502</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8305800" cy="685800"/>
          </a:xfrm>
        </p:spPr>
        <p:txBody>
          <a:bodyPr/>
          <a:lstStyle/>
          <a:p>
            <a:r>
              <a:rPr lang="en-US" dirty="0" smtClean="0"/>
              <a:t>Redeemed Relationships after the Cross</a:t>
            </a:r>
            <a:endParaRPr lang="en-US" dirty="0"/>
          </a:p>
        </p:txBody>
      </p:sp>
      <p:sp>
        <p:nvSpPr>
          <p:cNvPr id="32770" name="Rectangle 2"/>
          <p:cNvSpPr>
            <a:spLocks noGrp="1" noChangeArrowheads="1"/>
          </p:cNvSpPr>
          <p:nvPr>
            <p:ph idx="4294967295"/>
          </p:nvPr>
        </p:nvSpPr>
        <p:spPr>
          <a:xfrm>
            <a:off x="838200" y="685800"/>
            <a:ext cx="8305800" cy="6172200"/>
          </a:xfrm>
        </p:spPr>
        <p:txBody>
          <a:bodyPr/>
          <a:lstStyle/>
          <a:p>
            <a:pPr defTabSz="457200" eaLnBrk="1" hangingPunct="1">
              <a:buFont typeface="Wingdings" pitchFamily="2" charset="2"/>
              <a:buNone/>
            </a:pPr>
            <a:r>
              <a:rPr lang="en-US" sz="2400" b="1" dirty="0" smtClean="0">
                <a:latin typeface="Arial" charset="0"/>
              </a:rPr>
              <a:t>							God</a:t>
            </a:r>
          </a:p>
          <a:p>
            <a:pPr defTabSz="457200" eaLnBrk="1" hangingPunct="1">
              <a:buFont typeface="Wingdings" pitchFamily="2" charset="2"/>
              <a:buNone/>
            </a:pPr>
            <a:r>
              <a:rPr lang="en-US" sz="2400" b="1" dirty="0" smtClean="0">
                <a:latin typeface="Arial" charset="0"/>
              </a:rPr>
              <a:t>Man					Self</a:t>
            </a:r>
          </a:p>
          <a:p>
            <a:pPr defTabSz="457200" eaLnBrk="1" hangingPunct="1">
              <a:buFont typeface="Wingdings" pitchFamily="2" charset="2"/>
              <a:buNone/>
            </a:pPr>
            <a:r>
              <a:rPr lang="en-US" sz="2400" b="1" dirty="0" smtClean="0">
                <a:latin typeface="Arial" charset="0"/>
              </a:rPr>
              <a:t>							Others</a:t>
            </a:r>
          </a:p>
          <a:p>
            <a:pPr defTabSz="457200" eaLnBrk="1" hangingPunct="1">
              <a:buFont typeface="Wingdings" pitchFamily="2" charset="2"/>
              <a:buNone/>
            </a:pPr>
            <a:r>
              <a:rPr lang="en-US" sz="2400" b="1" dirty="0" smtClean="0">
                <a:latin typeface="Arial" charset="0"/>
              </a:rPr>
              <a:t>Creation 				Creation</a:t>
            </a:r>
          </a:p>
          <a:p>
            <a:pPr defTabSz="457200" eaLnBrk="1" hangingPunct="1">
              <a:buFont typeface="Wingdings" pitchFamily="2" charset="2"/>
              <a:buNone/>
            </a:pPr>
            <a:endParaRPr lang="en-US" sz="2400" b="1" dirty="0" smtClean="0">
              <a:latin typeface="Arial" charset="0"/>
            </a:endParaRPr>
          </a:p>
        </p:txBody>
      </p:sp>
      <p:grpSp>
        <p:nvGrpSpPr>
          <p:cNvPr id="2" name="Group 8"/>
          <p:cNvGrpSpPr/>
          <p:nvPr/>
        </p:nvGrpSpPr>
        <p:grpSpPr>
          <a:xfrm>
            <a:off x="1639330" y="914400"/>
            <a:ext cx="1981200" cy="1346886"/>
            <a:chOff x="2590800" y="914400"/>
            <a:chExt cx="1981200" cy="1346886"/>
          </a:xfrm>
        </p:grpSpPr>
        <p:sp>
          <p:nvSpPr>
            <p:cNvPr id="32771" name="Freeform 7"/>
            <p:cNvSpPr>
              <a:spLocks/>
            </p:cNvSpPr>
            <p:nvPr/>
          </p:nvSpPr>
          <p:spPr bwMode="auto">
            <a:xfrm>
              <a:off x="2590800" y="914400"/>
              <a:ext cx="1905000" cy="428625"/>
            </a:xfrm>
            <a:custGeom>
              <a:avLst/>
              <a:gdLst>
                <a:gd name="T0" fmla="*/ 0 w 1200"/>
                <a:gd name="T1" fmla="*/ 428625 h 270"/>
                <a:gd name="T2" fmla="*/ 1905000 w 1200"/>
                <a:gd name="T3" fmla="*/ 0 h 270"/>
                <a:gd name="T4" fmla="*/ 0 60000 65536"/>
                <a:gd name="T5" fmla="*/ 0 60000 65536"/>
                <a:gd name="T6" fmla="*/ 0 w 1200"/>
                <a:gd name="T7" fmla="*/ 0 h 270"/>
                <a:gd name="T8" fmla="*/ 1200 w 1200"/>
                <a:gd name="T9" fmla="*/ 270 h 270"/>
              </a:gdLst>
              <a:ahLst/>
              <a:cxnLst>
                <a:cxn ang="T4">
                  <a:pos x="T0" y="T1"/>
                </a:cxn>
                <a:cxn ang="T5">
                  <a:pos x="T2" y="T3"/>
                </a:cxn>
              </a:cxnLst>
              <a:rect l="T6" t="T7" r="T8" b="T9"/>
              <a:pathLst>
                <a:path w="1200" h="270">
                  <a:moveTo>
                    <a:pt x="0" y="270"/>
                  </a:moveTo>
                  <a:lnTo>
                    <a:pt x="1200" y="0"/>
                  </a:lnTo>
                </a:path>
              </a:pathLst>
            </a:custGeom>
            <a:noFill/>
            <a:ln w="38100">
              <a:solidFill>
                <a:schemeClr val="tx1"/>
              </a:solidFill>
              <a:round/>
              <a:headEnd/>
              <a:tailEnd type="triangle" w="lg" len="lg"/>
            </a:ln>
          </p:spPr>
          <p:txBody>
            <a:bodyPr/>
            <a:lstStyle/>
            <a:p>
              <a:endParaRPr lang="en-US" dirty="0"/>
            </a:p>
          </p:txBody>
        </p:sp>
        <p:sp>
          <p:nvSpPr>
            <p:cNvPr id="32772" name="Line 8"/>
            <p:cNvSpPr>
              <a:spLocks noChangeShapeType="1"/>
            </p:cNvSpPr>
            <p:nvPr/>
          </p:nvSpPr>
          <p:spPr bwMode="auto">
            <a:xfrm>
              <a:off x="2590800" y="1343025"/>
              <a:ext cx="1905000" cy="0"/>
            </a:xfrm>
            <a:prstGeom prst="line">
              <a:avLst/>
            </a:prstGeom>
            <a:noFill/>
            <a:ln w="38100">
              <a:solidFill>
                <a:schemeClr val="tx1"/>
              </a:solidFill>
              <a:round/>
              <a:headEnd/>
              <a:tailEnd type="triangle" w="lg" len="lg"/>
            </a:ln>
          </p:spPr>
          <p:txBody>
            <a:bodyPr/>
            <a:lstStyle/>
            <a:p>
              <a:endParaRPr lang="en-US" dirty="0"/>
            </a:p>
          </p:txBody>
        </p:sp>
        <p:sp>
          <p:nvSpPr>
            <p:cNvPr id="32773" name="Line 9"/>
            <p:cNvSpPr>
              <a:spLocks noChangeShapeType="1"/>
            </p:cNvSpPr>
            <p:nvPr/>
          </p:nvSpPr>
          <p:spPr bwMode="auto">
            <a:xfrm>
              <a:off x="2590800" y="1343025"/>
              <a:ext cx="1905000" cy="381000"/>
            </a:xfrm>
            <a:prstGeom prst="line">
              <a:avLst/>
            </a:prstGeom>
            <a:noFill/>
            <a:ln w="38100">
              <a:solidFill>
                <a:schemeClr val="tx1"/>
              </a:solidFill>
              <a:round/>
              <a:headEnd/>
              <a:tailEnd type="triangle" w="lg" len="lg"/>
            </a:ln>
          </p:spPr>
          <p:txBody>
            <a:bodyPr/>
            <a:lstStyle/>
            <a:p>
              <a:endParaRPr lang="en-US" dirty="0"/>
            </a:p>
          </p:txBody>
        </p:sp>
        <p:sp>
          <p:nvSpPr>
            <p:cNvPr id="32774" name="Line 10"/>
            <p:cNvSpPr>
              <a:spLocks noChangeShapeType="1"/>
            </p:cNvSpPr>
            <p:nvPr/>
          </p:nvSpPr>
          <p:spPr bwMode="auto">
            <a:xfrm>
              <a:off x="2590800" y="1343025"/>
              <a:ext cx="1905000" cy="838200"/>
            </a:xfrm>
            <a:prstGeom prst="line">
              <a:avLst/>
            </a:prstGeom>
            <a:noFill/>
            <a:ln w="38100">
              <a:solidFill>
                <a:schemeClr val="tx1"/>
              </a:solidFill>
              <a:round/>
              <a:headEnd/>
              <a:tailEnd type="triangle" w="lg" len="lg"/>
            </a:ln>
          </p:spPr>
          <p:txBody>
            <a:bodyPr/>
            <a:lstStyle/>
            <a:p>
              <a:endParaRPr lang="en-US" dirty="0"/>
            </a:p>
          </p:txBody>
        </p:sp>
        <p:sp>
          <p:nvSpPr>
            <p:cNvPr id="32775" name="Line 12"/>
            <p:cNvSpPr>
              <a:spLocks noChangeShapeType="1"/>
            </p:cNvSpPr>
            <p:nvPr/>
          </p:nvSpPr>
          <p:spPr bwMode="auto">
            <a:xfrm>
              <a:off x="3200400" y="2261286"/>
              <a:ext cx="1371600" cy="0"/>
            </a:xfrm>
            <a:prstGeom prst="line">
              <a:avLst/>
            </a:prstGeom>
            <a:noFill/>
            <a:ln w="38100">
              <a:solidFill>
                <a:schemeClr val="tx1"/>
              </a:solidFill>
              <a:round/>
              <a:headEnd/>
              <a:tailEnd/>
            </a:ln>
          </p:spPr>
          <p:txBody>
            <a:bodyPr/>
            <a:lstStyle/>
            <a:p>
              <a:endParaRPr lang="en-US" dirty="0"/>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Text Placeholder 2"/>
          <p:cNvSpPr>
            <a:spLocks noGrp="1"/>
          </p:cNvSpPr>
          <p:nvPr>
            <p:ph type="body" sz="quarter" idx="10"/>
          </p:nvPr>
        </p:nvSpPr>
        <p:spPr/>
        <p:txBody>
          <a:bodyPr/>
          <a:lstStyle/>
          <a:p>
            <a:r>
              <a:rPr lang="en-US" dirty="0" smtClean="0"/>
              <a:t>There are many.  A (very) few are:</a:t>
            </a:r>
          </a:p>
          <a:p>
            <a:pPr marL="914400" indent="-450850">
              <a:buFont typeface="Arial" pitchFamily="34" charset="0"/>
              <a:buChar char="•"/>
            </a:pPr>
            <a:r>
              <a:rPr lang="en-US" dirty="0" smtClean="0"/>
              <a:t>It starts with our heart and attitude.</a:t>
            </a:r>
          </a:p>
          <a:p>
            <a:pPr marL="914400" indent="-450850">
              <a:buFont typeface="Arial" pitchFamily="34" charset="0"/>
              <a:buChar char="•"/>
            </a:pPr>
            <a:r>
              <a:rPr lang="en-US" dirty="0" smtClean="0"/>
              <a:t>Know your ecological footprint.</a:t>
            </a:r>
          </a:p>
          <a:p>
            <a:pPr marL="914400" indent="-450850">
              <a:buFont typeface="Arial" pitchFamily="34" charset="0"/>
              <a:buChar char="•"/>
            </a:pPr>
            <a:r>
              <a:rPr lang="en-US" dirty="0" smtClean="0"/>
              <a:t>Be aware that every one of our actions has consequences.</a:t>
            </a:r>
          </a:p>
          <a:p>
            <a:pPr marL="914400" indent="-450850">
              <a:buFont typeface="Arial" pitchFamily="34" charset="0"/>
              <a:buChar char="•"/>
            </a:pPr>
            <a:r>
              <a:rPr lang="en-US" dirty="0" smtClean="0"/>
              <a:t>Get involved.</a:t>
            </a:r>
          </a:p>
          <a:p>
            <a:pPr marL="914400" indent="-450850">
              <a:buFont typeface="Arial" pitchFamily="34" charset="0"/>
              <a:buChar char="•"/>
            </a:pPr>
            <a:r>
              <a:rPr lang="en-US" dirty="0" smtClean="0"/>
              <a:t>Read.</a:t>
            </a:r>
          </a:p>
          <a:p>
            <a:pPr marL="914400" indent="-450850">
              <a:buFont typeface="Arial" pitchFamily="34" charset="0"/>
              <a:buChar char="•"/>
            </a:pPr>
            <a:r>
              <a:rPr lang="en-US" dirty="0" smtClean="0"/>
              <a:t>Learn.</a:t>
            </a:r>
          </a:p>
          <a:p>
            <a:pPr marL="914400" indent="-450850">
              <a:buFont typeface="Arial" pitchFamily="34" charset="0"/>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838200" y="0"/>
            <a:ext cx="5105400" cy="6858000"/>
          </a:xfrm>
          <a:prstGeom prst="rect">
            <a:avLst/>
          </a:prstGeom>
          <a:noFill/>
          <a:ln w="9525" cap="flat" cmpd="sng" algn="ctr">
            <a:noFill/>
            <a:prstDash val="solid"/>
            <a:miter lim="800000"/>
            <a:headEnd/>
            <a:tailEnd/>
          </a:ln>
          <a:effectLst/>
        </p:spPr>
        <p:txBody>
          <a:bodyPr vert="horz" wrap="square" lIns="91440" tIns="45720" rIns="91440" bIns="45720" numCol="1" anchor="t" anchorCtr="0" compatLnSpc="1">
            <a:prstTxWarp prst="textNoShape">
              <a:avLst/>
            </a:prstTxWarp>
            <a:noAutofit/>
          </a:bodyPr>
          <a:lstStyle/>
          <a:p>
            <a:pPr marL="463550" lvl="0" indent="-463550" eaLnBrk="0" fontAlgn="base" hangingPunct="0">
              <a:spcBef>
                <a:spcPct val="0"/>
              </a:spcBef>
              <a:spcAft>
                <a:spcPct val="0"/>
              </a:spcAft>
            </a:pPr>
            <a:r>
              <a:rPr kumimoji="0" lang="en-US" sz="2800" b="0" i="0" u="none" strike="noStrike" cap="none" normalizeH="0" baseline="0" dirty="0" smtClean="0">
                <a:ln>
                  <a:noFill/>
                </a:ln>
                <a:solidFill>
                  <a:schemeClr val="tx2"/>
                </a:solidFill>
                <a:effectLst/>
                <a:latin typeface="Arial" charset="0"/>
              </a:rPr>
              <a:t>"If God treats the tree like a tree, the machine like a machine, the man like a man, shouldn't I, as a fellow-creature, do the same - treating each thing in integrity in its own order?  And for the highest reason: because I love God - I love the One who has made it!  </a:t>
            </a:r>
            <a:r>
              <a:rPr kumimoji="0" lang="en-US" sz="2800" b="0" i="0" u="sng" strike="noStrike" cap="none" normalizeH="0" baseline="0" dirty="0" smtClean="0">
                <a:ln>
                  <a:noFill/>
                </a:ln>
                <a:solidFill>
                  <a:schemeClr val="tx2"/>
                </a:solidFill>
                <a:effectLst/>
                <a:latin typeface="Arial" charset="0"/>
              </a:rPr>
              <a:t>Loving the Lover who has made it, I have respect for the thing He has made</a:t>
            </a:r>
            <a:r>
              <a:rPr kumimoji="0" lang="en-US" sz="2800" b="0" i="0" u="none" strike="noStrike" cap="none" normalizeH="0" baseline="0" dirty="0" smtClean="0">
                <a:ln>
                  <a:noFill/>
                </a:ln>
                <a:solidFill>
                  <a:schemeClr val="tx2"/>
                </a:solidFill>
                <a:effectLst/>
                <a:latin typeface="Arial" charset="0"/>
              </a:rPr>
              <a:t>.”</a:t>
            </a:r>
          </a:p>
          <a:p>
            <a:pPr marL="463550" lvl="0" indent="-463550" eaLnBrk="0" fontAlgn="base" hangingPunct="0">
              <a:spcBef>
                <a:spcPct val="0"/>
              </a:spcBef>
              <a:spcAft>
                <a:spcPct val="0"/>
              </a:spcAft>
            </a:pPr>
            <a:r>
              <a:rPr lang="en-US" sz="2800" dirty="0" smtClean="0">
                <a:solidFill>
                  <a:schemeClr val="tx2"/>
                </a:solidFill>
                <a:latin typeface="Arial" charset="0"/>
              </a:rPr>
              <a:t>Francis Schaeffer, Pollution and the Death of Man</a:t>
            </a:r>
            <a:endParaRPr kumimoji="0" lang="en-US" sz="2800" b="0" i="0" u="none" strike="noStrike" cap="none" normalizeH="0" baseline="0" dirty="0" smtClean="0">
              <a:ln>
                <a:noFill/>
              </a:ln>
              <a:solidFill>
                <a:schemeClr val="tx2"/>
              </a:solidFill>
              <a:effectLst/>
              <a:latin typeface="Arial" charset="0"/>
            </a:endParaRPr>
          </a:p>
        </p:txBody>
      </p:sp>
      <p:pic>
        <p:nvPicPr>
          <p:cNvPr id="4" name="Picture 2"/>
          <p:cNvPicPr>
            <a:picLocks noChangeAspect="1" noChangeArrowheads="1"/>
          </p:cNvPicPr>
          <p:nvPr/>
        </p:nvPicPr>
        <p:blipFill>
          <a:blip r:embed="rId2" cstate="print"/>
          <a:srcRect/>
          <a:stretch>
            <a:fillRect/>
          </a:stretch>
        </p:blipFill>
        <p:spPr bwMode="auto">
          <a:xfrm>
            <a:off x="5942319" y="0"/>
            <a:ext cx="3201681" cy="3810000"/>
          </a:xfrm>
          <a:prstGeom prst="rect">
            <a:avLst/>
          </a:prstGeom>
          <a:noFill/>
          <a:ln w="9525" cap="flat" cmpd="sng" algn="ctr">
            <a:noFill/>
            <a:prstDash val="solid"/>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838200" y="0"/>
            <a:ext cx="5105400" cy="6172200"/>
          </a:xfrm>
          <a:prstGeom prst="rect">
            <a:avLst/>
          </a:prstGeom>
          <a:noFill/>
          <a:ln w="9525" cap="flat" cmpd="sng" algn="ctr">
            <a:noFill/>
            <a:prstDash val="solid"/>
            <a:miter lim="800000"/>
            <a:headEnd/>
            <a:tailEnd/>
          </a:ln>
          <a:effectLst/>
        </p:spPr>
        <p:txBody>
          <a:bodyPr vert="horz" wrap="square" lIns="91440" tIns="45720" rIns="91440" bIns="45720" numCol="1" anchor="t" anchorCtr="0" compatLnSpc="1">
            <a:prstTxWarp prst="textNoShape">
              <a:avLst/>
            </a:prstTxWarp>
            <a:noAutofit/>
          </a:bodyPr>
          <a:lstStyle/>
          <a:p>
            <a:pPr marL="463550" lvl="0" indent="-463550" eaLnBrk="0" fontAlgn="base" hangingPunct="0">
              <a:spcBef>
                <a:spcPct val="0"/>
              </a:spcBef>
              <a:spcAft>
                <a:spcPct val="0"/>
              </a:spcAft>
            </a:pPr>
            <a:r>
              <a:rPr kumimoji="0" lang="en-US" sz="2800" b="0" i="0" u="none" strike="noStrike" cap="none" normalizeH="0" baseline="0" dirty="0" smtClean="0">
                <a:ln>
                  <a:noFill/>
                </a:ln>
                <a:solidFill>
                  <a:schemeClr val="tx2"/>
                </a:solidFill>
                <a:effectLst/>
                <a:latin typeface="Arial" charset="0"/>
              </a:rPr>
              <a:t>"The man who believes things are there only by chance cannot give things a real intrinsic value.  But for the Christian, there is an intrinsic value.  The value of a thing is not in itself autonomously, but because God made it.  </a:t>
            </a:r>
            <a:r>
              <a:rPr kumimoji="0" lang="en-US" sz="2800" b="0" i="0" u="sng" strike="noStrike" cap="none" normalizeH="0" baseline="0" dirty="0" smtClean="0">
                <a:ln>
                  <a:noFill/>
                </a:ln>
                <a:solidFill>
                  <a:schemeClr val="tx2"/>
                </a:solidFill>
                <a:effectLst/>
                <a:latin typeface="Arial" charset="0"/>
              </a:rPr>
              <a:t>It deserves this respect as something which was created by God, as man himself has been created by God.</a:t>
            </a:r>
            <a:r>
              <a:rPr kumimoji="0" lang="en-US" sz="2800" b="0" i="0" u="none" strike="noStrike" cap="none" normalizeH="0" baseline="0" dirty="0" smtClean="0">
                <a:ln>
                  <a:noFill/>
                </a:ln>
                <a:solidFill>
                  <a:schemeClr val="tx2"/>
                </a:solidFill>
                <a:effectLst/>
                <a:latin typeface="Arial" charset="0"/>
              </a:rPr>
              <a:t>”</a:t>
            </a:r>
          </a:p>
          <a:p>
            <a:pPr marL="463550" lvl="0" indent="-463550" eaLnBrk="0" fontAlgn="base" hangingPunct="0">
              <a:spcBef>
                <a:spcPct val="0"/>
              </a:spcBef>
              <a:spcAft>
                <a:spcPct val="0"/>
              </a:spcAft>
            </a:pPr>
            <a:r>
              <a:rPr lang="en-US" sz="2800" dirty="0" smtClean="0">
                <a:solidFill>
                  <a:schemeClr val="tx2"/>
                </a:solidFill>
                <a:latin typeface="Arial" charset="0"/>
              </a:rPr>
              <a:t>Francis Schaeffer, Pollution and the Death of Man</a:t>
            </a:r>
            <a:endParaRPr kumimoji="0" lang="en-US" sz="2800" b="0" i="0" u="none" strike="noStrike" cap="none" normalizeH="0" baseline="0" dirty="0" smtClean="0">
              <a:ln>
                <a:noFill/>
              </a:ln>
              <a:solidFill>
                <a:schemeClr val="tx2"/>
              </a:solidFill>
              <a:effectLst/>
              <a:latin typeface="Arial" charset="0"/>
            </a:endParaRPr>
          </a:p>
        </p:txBody>
      </p:sp>
      <p:pic>
        <p:nvPicPr>
          <p:cNvPr id="4" name="Picture 2"/>
          <p:cNvPicPr>
            <a:picLocks noChangeAspect="1" noChangeArrowheads="1"/>
          </p:cNvPicPr>
          <p:nvPr/>
        </p:nvPicPr>
        <p:blipFill>
          <a:blip r:embed="rId2" cstate="print"/>
          <a:srcRect/>
          <a:stretch>
            <a:fillRect/>
          </a:stretch>
        </p:blipFill>
        <p:spPr bwMode="auto">
          <a:xfrm>
            <a:off x="5942319" y="0"/>
            <a:ext cx="3201681" cy="3810000"/>
          </a:xfrm>
          <a:prstGeom prst="rect">
            <a:avLst/>
          </a:prstGeom>
          <a:noFill/>
          <a:ln w="9525" cap="flat" cmpd="sng" algn="ctr">
            <a:noFill/>
            <a:prstDash val="solid"/>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940 Tacoma aerial.jpg"/>
          <p:cNvPicPr>
            <a:picLocks noChangeAspect="1"/>
          </p:cNvPicPr>
          <p:nvPr/>
        </p:nvPicPr>
        <p:blipFill>
          <a:blip r:embed="rId2" cstate="print">
            <a:lum contrast="20000"/>
          </a:blip>
          <a:stretch>
            <a:fillRect/>
          </a:stretch>
        </p:blipFill>
        <p:spPr>
          <a:xfrm>
            <a:off x="0" y="1447800"/>
            <a:ext cx="9144000" cy="4586545"/>
          </a:xfrm>
          <a:prstGeom prst="rect">
            <a:avLst/>
          </a:prstGeom>
        </p:spPr>
      </p:pic>
      <p:sp>
        <p:nvSpPr>
          <p:cNvPr id="3" name="Title 2"/>
          <p:cNvSpPr>
            <a:spLocks noGrp="1"/>
          </p:cNvSpPr>
          <p:nvPr>
            <p:ph type="title"/>
          </p:nvPr>
        </p:nvSpPr>
        <p:spPr>
          <a:xfrm>
            <a:off x="0" y="0"/>
            <a:ext cx="9144000" cy="685800"/>
          </a:xfrm>
        </p:spPr>
        <p:txBody>
          <a:bodyPr/>
          <a:lstStyle/>
          <a:p>
            <a:r>
              <a:rPr lang="en-US" dirty="0" smtClean="0"/>
              <a:t>There are many solutions.  One that I have done is to try to get rid of much of my grass and to replace it with native plants.</a:t>
            </a:r>
            <a:endParaRPr lang="en-US" dirty="0"/>
          </a:p>
        </p:txBody>
      </p:sp>
      <p:grpSp>
        <p:nvGrpSpPr>
          <p:cNvPr id="22" name="Group 21"/>
          <p:cNvGrpSpPr/>
          <p:nvPr/>
        </p:nvGrpSpPr>
        <p:grpSpPr>
          <a:xfrm>
            <a:off x="4800600" y="5867400"/>
            <a:ext cx="457200" cy="476310"/>
            <a:chOff x="4800600" y="5867400"/>
            <a:chExt cx="457200" cy="476310"/>
          </a:xfrm>
        </p:grpSpPr>
        <p:cxnSp>
          <p:nvCxnSpPr>
            <p:cNvPr id="6" name="Straight Arrow Connector 5"/>
            <p:cNvCxnSpPr/>
            <p:nvPr/>
          </p:nvCxnSpPr>
          <p:spPr>
            <a:xfrm rot="5400000" flipH="1" flipV="1">
              <a:off x="4610894" y="6057106"/>
              <a:ext cx="381000" cy="1588"/>
            </a:xfrm>
            <a:prstGeom prst="straightConnector1">
              <a:avLst/>
            </a:prstGeom>
            <a:ln w="38100">
              <a:solidFill>
                <a:schemeClr val="tx1"/>
              </a:solidFill>
              <a:tailEnd type="triangle" w="lg" len="lg"/>
            </a:ln>
            <a:effectLst>
              <a:outerShdw blurRad="508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flipH="1">
              <a:off x="4876800" y="5943600"/>
              <a:ext cx="381000" cy="400110"/>
            </a:xfrm>
            <a:prstGeom prst="rect">
              <a:avLst/>
            </a:prstGeom>
            <a:noFill/>
          </p:spPr>
          <p:txBody>
            <a:bodyPr wrap="square" rtlCol="0">
              <a:spAutoFit/>
            </a:bodyPr>
            <a:lstStyle/>
            <a:p>
              <a:r>
                <a:rPr lang="en-US" sz="2000" b="1" dirty="0" smtClean="0">
                  <a:latin typeface="+mn-lt"/>
                </a:rPr>
                <a:t>1</a:t>
              </a:r>
            </a:p>
          </p:txBody>
        </p:sp>
      </p:grpSp>
      <p:grpSp>
        <p:nvGrpSpPr>
          <p:cNvPr id="23" name="Group 22"/>
          <p:cNvGrpSpPr/>
          <p:nvPr/>
        </p:nvGrpSpPr>
        <p:grpSpPr>
          <a:xfrm>
            <a:off x="4267200" y="5410200"/>
            <a:ext cx="784534" cy="400110"/>
            <a:chOff x="4267200" y="5410200"/>
            <a:chExt cx="784534" cy="400110"/>
          </a:xfrm>
        </p:grpSpPr>
        <p:cxnSp>
          <p:nvCxnSpPr>
            <p:cNvPr id="7" name="Straight Arrow Connector 6"/>
            <p:cNvCxnSpPr/>
            <p:nvPr/>
          </p:nvCxnSpPr>
          <p:spPr>
            <a:xfrm rot="10800000">
              <a:off x="4267200" y="5638800"/>
              <a:ext cx="457200" cy="1588"/>
            </a:xfrm>
            <a:prstGeom prst="straightConnector1">
              <a:avLst/>
            </a:prstGeom>
            <a:ln w="38100">
              <a:solidFill>
                <a:schemeClr val="tx1"/>
              </a:solidFill>
              <a:tailEnd type="triangle" w="lg" len="lg"/>
            </a:ln>
            <a:effectLst>
              <a:outerShdw blurRad="508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24400" y="5410200"/>
              <a:ext cx="327334" cy="400110"/>
            </a:xfrm>
            <a:prstGeom prst="rect">
              <a:avLst/>
            </a:prstGeom>
            <a:noFill/>
          </p:spPr>
          <p:txBody>
            <a:bodyPr wrap="none" rtlCol="0">
              <a:spAutoFit/>
            </a:bodyPr>
            <a:lstStyle/>
            <a:p>
              <a:r>
                <a:rPr lang="en-US" sz="2000" b="1" dirty="0" smtClean="0">
                  <a:latin typeface="+mn-lt"/>
                </a:rPr>
                <a:t>2</a:t>
              </a:r>
            </a:p>
          </p:txBody>
        </p:sp>
      </p:grpSp>
      <p:grpSp>
        <p:nvGrpSpPr>
          <p:cNvPr id="24" name="Group 23"/>
          <p:cNvGrpSpPr/>
          <p:nvPr/>
        </p:nvGrpSpPr>
        <p:grpSpPr>
          <a:xfrm>
            <a:off x="1981200" y="3962400"/>
            <a:ext cx="990600" cy="686594"/>
            <a:chOff x="1981200" y="3962400"/>
            <a:chExt cx="990600" cy="686594"/>
          </a:xfrm>
        </p:grpSpPr>
        <p:cxnSp>
          <p:nvCxnSpPr>
            <p:cNvPr id="9" name="Straight Arrow Connector 8"/>
            <p:cNvCxnSpPr/>
            <p:nvPr/>
          </p:nvCxnSpPr>
          <p:spPr>
            <a:xfrm rot="5400000">
              <a:off x="2171700" y="4457700"/>
              <a:ext cx="381000" cy="1588"/>
            </a:xfrm>
            <a:prstGeom prst="straightConnector1">
              <a:avLst/>
            </a:prstGeom>
            <a:ln w="38100">
              <a:solidFill>
                <a:schemeClr val="tx1"/>
              </a:solidFill>
              <a:tailEnd type="triangle" w="lg" len="lg"/>
            </a:ln>
            <a:effectLst>
              <a:outerShdw blurRad="508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2094706" y="4306094"/>
              <a:ext cx="304800" cy="227012"/>
            </a:xfrm>
            <a:prstGeom prst="straightConnector1">
              <a:avLst/>
            </a:prstGeom>
            <a:ln w="38100">
              <a:solidFill>
                <a:schemeClr val="tx1"/>
              </a:solidFill>
              <a:tailEnd type="triangle" w="lg" len="lg"/>
            </a:ln>
            <a:effectLst>
              <a:outerShdw blurRad="508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1981200" y="4267200"/>
              <a:ext cx="381000" cy="1588"/>
            </a:xfrm>
            <a:prstGeom prst="straightConnector1">
              <a:avLst/>
            </a:prstGeom>
            <a:ln w="38100">
              <a:solidFill>
                <a:schemeClr val="tx1"/>
              </a:solidFill>
              <a:tailEnd type="triangle" w="lg" len="lg"/>
            </a:ln>
            <a:effectLst>
              <a:outerShdw blurRad="50800" dist="38100" dir="2700000" algn="tl"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362200" y="3962400"/>
              <a:ext cx="609600" cy="400110"/>
            </a:xfrm>
            <a:prstGeom prst="rect">
              <a:avLst/>
            </a:prstGeom>
            <a:noFill/>
          </p:spPr>
          <p:txBody>
            <a:bodyPr wrap="square" rtlCol="0">
              <a:spAutoFit/>
            </a:bodyPr>
            <a:lstStyle/>
            <a:p>
              <a:r>
                <a:rPr lang="en-US" sz="2000" b="1" dirty="0" smtClean="0">
                  <a:latin typeface="+mn-lt"/>
                </a:rPr>
                <a:t>3-5</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par>
                                <p:cTn id="8" presetID="9"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dissolve">
                                      <p:cBhvr>
                                        <p:cTn id="10" dur="500"/>
                                        <p:tgtEl>
                                          <p:spTgt spid="23"/>
                                        </p:tgtEl>
                                      </p:cBhvr>
                                    </p:animEffect>
                                  </p:childTnLst>
                                </p:cTn>
                              </p:par>
                              <p:par>
                                <p:cTn id="11" presetID="9"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dissolv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0"/>
            <a:ext cx="8305800" cy="914400"/>
          </a:xfrm>
        </p:spPr>
        <p:txBody>
          <a:bodyPr/>
          <a:lstStyle/>
          <a:p>
            <a:r>
              <a:rPr lang="en-US" dirty="0" smtClean="0"/>
              <a:t>A list of birds that I have seen or heard in or from my yard:</a:t>
            </a:r>
            <a:endParaRPr lang="en-US" dirty="0"/>
          </a:p>
        </p:txBody>
      </p:sp>
      <p:pic>
        <p:nvPicPr>
          <p:cNvPr id="4" name="Garden Movie 1-10fps.mov">
            <a:hlinkClick r:id="" action="ppaction://media"/>
          </p:cNvPr>
          <p:cNvPicPr>
            <a:picLocks noRot="1" noChangeAspect="1"/>
          </p:cNvPicPr>
          <p:nvPr>
            <a:videoFile r:link="rId1"/>
          </p:nvPr>
        </p:nvPicPr>
        <p:blipFill>
          <a:blip r:embed="rId3" cstate="print"/>
          <a:stretch>
            <a:fillRect/>
          </a:stretch>
        </p:blipFill>
        <p:spPr>
          <a:xfrm>
            <a:off x="0" y="0"/>
            <a:ext cx="9142857" cy="68571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God made the creation for Himself.</a:t>
            </a:r>
            <a:endParaRPr lang="en-US" dirty="0"/>
          </a:p>
        </p:txBody>
      </p:sp>
      <p:sp>
        <p:nvSpPr>
          <p:cNvPr id="11266" name="Rectangle 2"/>
          <p:cNvSpPr>
            <a:spLocks noGrp="1" noChangeArrowheads="1"/>
          </p:cNvSpPr>
          <p:nvPr>
            <p:ph type="body" sz="quarter" idx="10"/>
          </p:nvPr>
        </p:nvSpPr>
        <p:spPr/>
        <p:txBody>
          <a:bodyPr/>
          <a:lstStyle/>
          <a:p>
            <a:pPr eaLnBrk="1" hangingPunct="1">
              <a:buFont typeface="Wingdings" pitchFamily="2" charset="2"/>
              <a:buNone/>
            </a:pPr>
            <a:r>
              <a:rPr lang="en-US" sz="1600" dirty="0" smtClean="0">
                <a:latin typeface="Arial" charset="0"/>
              </a:rPr>
              <a:t>	</a:t>
            </a:r>
            <a:endParaRPr lang="en-US" sz="2800" dirty="0" smtClean="0"/>
          </a:p>
        </p:txBody>
      </p:sp>
      <p:sp>
        <p:nvSpPr>
          <p:cNvPr id="11267" name="Rectangle 3"/>
          <p:cNvSpPr>
            <a:spLocks noChangeArrowheads="1"/>
          </p:cNvSpPr>
          <p:nvPr/>
        </p:nvSpPr>
        <p:spPr bwMode="auto">
          <a:xfrm>
            <a:off x="838200" y="533400"/>
            <a:ext cx="8305800" cy="6001643"/>
          </a:xfrm>
          <a:prstGeom prst="rect">
            <a:avLst/>
          </a:prstGeom>
          <a:noFill/>
          <a:ln w="9525" algn="ctr">
            <a:noFill/>
            <a:miter lim="800000"/>
            <a:headEnd/>
            <a:tailEnd/>
          </a:ln>
        </p:spPr>
        <p:txBody>
          <a:bodyPr wrap="square">
            <a:spAutoFit/>
          </a:bodyPr>
          <a:lstStyle/>
          <a:p>
            <a:pPr marL="457200" indent="-457200"/>
            <a:r>
              <a:rPr lang="en-US" sz="2400" dirty="0">
                <a:solidFill>
                  <a:schemeClr val="tx2"/>
                </a:solidFill>
              </a:rPr>
              <a:t>Col. 1:15-20 (NASB)  </a:t>
            </a:r>
            <a:r>
              <a:rPr lang="en-US" sz="2400" dirty="0" smtClean="0">
                <a:solidFill>
                  <a:schemeClr val="tx2"/>
                </a:solidFill>
              </a:rPr>
              <a:t>And </a:t>
            </a:r>
            <a:r>
              <a:rPr lang="en-US" sz="2400" dirty="0">
                <a:solidFill>
                  <a:schemeClr val="tx2"/>
                </a:solidFill>
              </a:rPr>
              <a:t>He is the image of the invisible God, the first-born of all creation. [16] For by Him all things were created, both in the heavens and on earth, visible and invisible, whether thrones or dominions or rulers or authorities-- all things have been created by Him and </a:t>
            </a:r>
            <a:r>
              <a:rPr lang="en-US" sz="2400" u="sng" dirty="0">
                <a:solidFill>
                  <a:schemeClr val="tx2"/>
                </a:solidFill>
              </a:rPr>
              <a:t>for Him</a:t>
            </a:r>
            <a:r>
              <a:rPr lang="en-US" sz="2400" dirty="0">
                <a:solidFill>
                  <a:schemeClr val="tx2"/>
                </a:solidFill>
              </a:rPr>
              <a:t>. [17] And He is before all things, and in Him all things hold together. [18] He is also head of the body, the church; and He is the beginning, the first-born from the dead; so that He Himself might come to have first place in everything. [19] For it was the Father's good pleasure for all the fulness to dwell in Him, [20] and through Him to reconcile all things to Himself, having made peace through the blood of His cross; through Him, I say, whether things on earth or things in heaven</a:t>
            </a:r>
            <a:r>
              <a:rPr lang="en-US" sz="2400" dirty="0" smtClean="0">
                <a:solidFill>
                  <a:schemeClr val="tx2"/>
                </a:solidFill>
              </a:rPr>
              <a:t>.</a:t>
            </a:r>
          </a:p>
          <a:p>
            <a:pPr marL="457200" indent="-457200"/>
            <a:endParaRPr lang="en-US" sz="2400" dirty="0" smtClean="0">
              <a:solidFill>
                <a:schemeClr val="tx2"/>
              </a:solidFill>
            </a:endParaRPr>
          </a:p>
          <a:p>
            <a:pPr marL="457200" indent="-457200"/>
            <a:r>
              <a:rPr lang="en-US" sz="2400" dirty="0" smtClean="0">
                <a:solidFill>
                  <a:schemeClr val="tx2"/>
                </a:solidFill>
              </a:rPr>
              <a:t>See also Isa 42:1-8; Rom 11:33-36 and others.</a:t>
            </a:r>
            <a:endParaRPr lang="en-US" sz="2400" dirty="0">
              <a:solidFill>
                <a:schemeClr val="tx2"/>
              </a:solidFill>
            </a:endParaRPr>
          </a:p>
        </p:txBody>
      </p:sp>
    </p:spTree>
  </p:cSld>
  <p:clrMapOvr>
    <a:masterClrMapping/>
  </p:clrMapOvr>
  <p:transition>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305800" cy="533400"/>
          </a:xfrm>
        </p:spPr>
        <p:txBody>
          <a:bodyPr/>
          <a:lstStyle/>
          <a:p>
            <a:r>
              <a:rPr lang="en-US" dirty="0" smtClean="0"/>
              <a:t>Birds that I have seen or heard in or from my yard:</a:t>
            </a:r>
            <a:endParaRPr lang="en-US" dirty="0"/>
          </a:p>
        </p:txBody>
      </p:sp>
      <p:sp>
        <p:nvSpPr>
          <p:cNvPr id="5" name="Text Placeholder 4"/>
          <p:cNvSpPr>
            <a:spLocks noGrp="1"/>
          </p:cNvSpPr>
          <p:nvPr>
            <p:ph type="body" sz="quarter" idx="10"/>
          </p:nvPr>
        </p:nvSpPr>
        <p:spPr>
          <a:xfrm>
            <a:off x="838200" y="685800"/>
            <a:ext cx="8305800" cy="6019800"/>
          </a:xfrm>
        </p:spPr>
        <p:txBody>
          <a:bodyPr numCol="3"/>
          <a:lstStyle/>
          <a:p>
            <a:pPr>
              <a:buFont typeface="Arial" pitchFamily="34" charset="0"/>
              <a:buChar char="•"/>
            </a:pPr>
            <a:r>
              <a:rPr lang="en-US" sz="1400" dirty="0" smtClean="0"/>
              <a:t>Great Blue Heron</a:t>
            </a:r>
          </a:p>
          <a:p>
            <a:pPr>
              <a:buFont typeface="Arial" pitchFamily="34" charset="0"/>
              <a:buChar char="•"/>
            </a:pPr>
            <a:r>
              <a:rPr lang="en-US" sz="1400" dirty="0" smtClean="0"/>
              <a:t>Turkey Vulture</a:t>
            </a:r>
          </a:p>
          <a:p>
            <a:pPr>
              <a:buFont typeface="Arial" pitchFamily="34" charset="0"/>
              <a:buChar char="•"/>
            </a:pPr>
            <a:r>
              <a:rPr lang="en-US" sz="1400" dirty="0" smtClean="0"/>
              <a:t>Canada Goose</a:t>
            </a:r>
          </a:p>
          <a:p>
            <a:pPr>
              <a:buFont typeface="Arial" pitchFamily="34" charset="0"/>
              <a:buChar char="•"/>
            </a:pPr>
            <a:r>
              <a:rPr lang="en-US" sz="1400" dirty="0" smtClean="0"/>
              <a:t>Mallard</a:t>
            </a:r>
          </a:p>
          <a:p>
            <a:pPr>
              <a:buFont typeface="Arial" pitchFamily="34" charset="0"/>
              <a:buChar char="•"/>
            </a:pPr>
            <a:r>
              <a:rPr lang="en-US" sz="1400" dirty="0" smtClean="0"/>
              <a:t>Cooper's Hawk</a:t>
            </a:r>
          </a:p>
          <a:p>
            <a:pPr>
              <a:buFont typeface="Arial" pitchFamily="34" charset="0"/>
              <a:buChar char="•"/>
            </a:pPr>
            <a:r>
              <a:rPr lang="en-US" sz="1400" dirty="0" smtClean="0"/>
              <a:t>Red-tailed Hawk</a:t>
            </a:r>
          </a:p>
          <a:p>
            <a:pPr>
              <a:buFont typeface="Arial" pitchFamily="34" charset="0"/>
              <a:buChar char="•"/>
            </a:pPr>
            <a:r>
              <a:rPr lang="en-US" sz="1400" dirty="0" smtClean="0"/>
              <a:t>Killdeer</a:t>
            </a:r>
          </a:p>
          <a:p>
            <a:pPr>
              <a:buFont typeface="Arial" pitchFamily="34" charset="0"/>
              <a:buChar char="•"/>
            </a:pPr>
            <a:r>
              <a:rPr lang="en-US" sz="1400" dirty="0" smtClean="0"/>
              <a:t>Ring-billed Gull</a:t>
            </a:r>
          </a:p>
          <a:p>
            <a:pPr>
              <a:buFont typeface="Arial" pitchFamily="34" charset="0"/>
              <a:buChar char="•"/>
            </a:pPr>
            <a:r>
              <a:rPr lang="en-US" sz="1400" dirty="0" smtClean="0"/>
              <a:t>Mourning Dove</a:t>
            </a:r>
          </a:p>
          <a:p>
            <a:pPr>
              <a:buFont typeface="Arial" pitchFamily="34" charset="0"/>
              <a:buChar char="•"/>
            </a:pPr>
            <a:r>
              <a:rPr lang="en-US" sz="1400" dirty="0" smtClean="0"/>
              <a:t>Barred Owl</a:t>
            </a:r>
          </a:p>
          <a:p>
            <a:pPr>
              <a:buFont typeface="Arial" pitchFamily="34" charset="0"/>
              <a:buChar char="•"/>
            </a:pPr>
            <a:r>
              <a:rPr lang="en-US" sz="1400" dirty="0" smtClean="0"/>
              <a:t>Common Nighthawk</a:t>
            </a:r>
          </a:p>
          <a:p>
            <a:pPr>
              <a:buFont typeface="Arial" pitchFamily="34" charset="0"/>
              <a:buChar char="•"/>
            </a:pPr>
            <a:r>
              <a:rPr lang="en-US" sz="1400" dirty="0" smtClean="0"/>
              <a:t>Whip-poor-will</a:t>
            </a:r>
          </a:p>
          <a:p>
            <a:pPr>
              <a:buFont typeface="Arial" pitchFamily="34" charset="0"/>
              <a:buChar char="•"/>
            </a:pPr>
            <a:r>
              <a:rPr lang="en-US" sz="1400" dirty="0" smtClean="0"/>
              <a:t>Chimney Swift</a:t>
            </a:r>
          </a:p>
          <a:p>
            <a:pPr>
              <a:buFont typeface="Arial" pitchFamily="34" charset="0"/>
              <a:buChar char="•"/>
            </a:pPr>
            <a:r>
              <a:rPr lang="en-US" sz="1400" dirty="0" smtClean="0"/>
              <a:t>Ruby-throated Hummingbird</a:t>
            </a:r>
          </a:p>
          <a:p>
            <a:pPr>
              <a:buFont typeface="Arial" pitchFamily="34" charset="0"/>
              <a:buChar char="•"/>
            </a:pPr>
            <a:r>
              <a:rPr lang="en-US" sz="1400" dirty="0" smtClean="0"/>
              <a:t>Belted Kingfisher</a:t>
            </a:r>
          </a:p>
          <a:p>
            <a:pPr>
              <a:buFont typeface="Arial" pitchFamily="34" charset="0"/>
              <a:buChar char="•"/>
            </a:pPr>
            <a:r>
              <a:rPr lang="en-US" sz="1400" dirty="0" smtClean="0"/>
              <a:t>Red-bellied Woodpecker</a:t>
            </a:r>
          </a:p>
          <a:p>
            <a:pPr>
              <a:buFont typeface="Arial" pitchFamily="34" charset="0"/>
              <a:buChar char="•"/>
            </a:pPr>
            <a:r>
              <a:rPr lang="en-US" sz="1400" dirty="0" smtClean="0"/>
              <a:t>Yellow-bellied Sapsucker</a:t>
            </a:r>
          </a:p>
          <a:p>
            <a:pPr>
              <a:buFont typeface="Arial" pitchFamily="34" charset="0"/>
              <a:buChar char="•"/>
            </a:pPr>
            <a:r>
              <a:rPr lang="en-US" sz="1400" dirty="0" smtClean="0"/>
              <a:t>Downy Woodpecker</a:t>
            </a:r>
          </a:p>
          <a:p>
            <a:pPr>
              <a:buFont typeface="Arial" pitchFamily="34" charset="0"/>
              <a:buChar char="•"/>
            </a:pPr>
            <a:r>
              <a:rPr lang="en-US" sz="1400" dirty="0" smtClean="0"/>
              <a:t>Hairy Woodpecker</a:t>
            </a:r>
          </a:p>
          <a:p>
            <a:pPr>
              <a:buFont typeface="Arial" pitchFamily="34" charset="0"/>
              <a:buChar char="•"/>
            </a:pPr>
            <a:r>
              <a:rPr lang="en-US" sz="1400" dirty="0" smtClean="0"/>
              <a:t>Northern Flicker</a:t>
            </a:r>
          </a:p>
          <a:p>
            <a:pPr>
              <a:buFont typeface="Arial" pitchFamily="34" charset="0"/>
              <a:buChar char="•"/>
            </a:pPr>
            <a:r>
              <a:rPr lang="en-US" sz="1400" dirty="0" smtClean="0"/>
              <a:t>Eastern Wood-Pewee</a:t>
            </a:r>
          </a:p>
          <a:p>
            <a:pPr>
              <a:buFont typeface="Arial" pitchFamily="34" charset="0"/>
              <a:buChar char="•"/>
            </a:pPr>
            <a:r>
              <a:rPr lang="en-US" sz="1400" dirty="0" smtClean="0"/>
              <a:t>Great Crested Flycatcher</a:t>
            </a:r>
          </a:p>
          <a:p>
            <a:pPr>
              <a:buFont typeface="Arial" pitchFamily="34" charset="0"/>
              <a:buChar char="•"/>
            </a:pPr>
            <a:r>
              <a:rPr lang="en-US" sz="1400" dirty="0" smtClean="0"/>
              <a:t>Blue Jay</a:t>
            </a:r>
          </a:p>
          <a:p>
            <a:pPr>
              <a:buFont typeface="Arial" pitchFamily="34" charset="0"/>
              <a:buChar char="•"/>
            </a:pPr>
            <a:r>
              <a:rPr lang="en-US" sz="1400" dirty="0" smtClean="0"/>
              <a:t>American Crow</a:t>
            </a:r>
          </a:p>
          <a:p>
            <a:pPr>
              <a:buFont typeface="Arial" pitchFamily="34" charset="0"/>
              <a:buChar char="•"/>
            </a:pPr>
            <a:r>
              <a:rPr lang="en-US" sz="1400" dirty="0" smtClean="0"/>
              <a:t>Carolina Chickadee</a:t>
            </a:r>
          </a:p>
          <a:p>
            <a:pPr>
              <a:buFont typeface="Arial" pitchFamily="34" charset="0"/>
              <a:buChar char="•"/>
            </a:pPr>
            <a:r>
              <a:rPr lang="en-US" sz="1400" dirty="0" smtClean="0"/>
              <a:t>Tufted Titmouse</a:t>
            </a:r>
          </a:p>
          <a:p>
            <a:pPr>
              <a:buFont typeface="Arial" pitchFamily="34" charset="0"/>
              <a:buChar char="•"/>
            </a:pPr>
            <a:r>
              <a:rPr lang="en-US" sz="1400" dirty="0" smtClean="0"/>
              <a:t>Red-breasted Nuthatch</a:t>
            </a:r>
          </a:p>
          <a:p>
            <a:pPr>
              <a:buFont typeface="Arial" pitchFamily="34" charset="0"/>
              <a:buChar char="•"/>
            </a:pPr>
            <a:r>
              <a:rPr lang="en-US" sz="1400" dirty="0" smtClean="0"/>
              <a:t>White-breasted Nuthatch</a:t>
            </a:r>
          </a:p>
          <a:p>
            <a:pPr>
              <a:buFont typeface="Arial" pitchFamily="34" charset="0"/>
              <a:buChar char="•"/>
            </a:pPr>
            <a:r>
              <a:rPr lang="en-US" sz="1400" dirty="0" smtClean="0"/>
              <a:t>Brown Creeper</a:t>
            </a:r>
          </a:p>
          <a:p>
            <a:pPr>
              <a:buFont typeface="Arial" pitchFamily="34" charset="0"/>
              <a:buChar char="•"/>
            </a:pPr>
            <a:r>
              <a:rPr lang="en-US" sz="1400" dirty="0" smtClean="0"/>
              <a:t>Carolina Wren</a:t>
            </a:r>
          </a:p>
          <a:p>
            <a:pPr>
              <a:buFont typeface="Arial" pitchFamily="34" charset="0"/>
              <a:buChar char="•"/>
            </a:pPr>
            <a:r>
              <a:rPr lang="en-US" sz="1400" dirty="0" smtClean="0"/>
              <a:t>House Wren</a:t>
            </a:r>
          </a:p>
          <a:p>
            <a:pPr>
              <a:buFont typeface="Arial" pitchFamily="34" charset="0"/>
              <a:buChar char="•"/>
            </a:pPr>
            <a:r>
              <a:rPr lang="en-US" sz="1400" dirty="0" smtClean="0"/>
              <a:t>Golden-crowned Kinglet</a:t>
            </a:r>
          </a:p>
          <a:p>
            <a:pPr>
              <a:buFont typeface="Arial" pitchFamily="34" charset="0"/>
              <a:buChar char="•"/>
            </a:pPr>
            <a:r>
              <a:rPr lang="en-US" sz="1400" dirty="0" smtClean="0"/>
              <a:t>Ruby-crowned Kinglet</a:t>
            </a:r>
          </a:p>
          <a:p>
            <a:pPr>
              <a:buFont typeface="Arial" pitchFamily="34" charset="0"/>
              <a:buChar char="•"/>
            </a:pPr>
            <a:r>
              <a:rPr lang="en-US" sz="1400" dirty="0" smtClean="0"/>
              <a:t>Blue-gray Gnatcatcher</a:t>
            </a:r>
          </a:p>
          <a:p>
            <a:pPr>
              <a:buFont typeface="Arial" pitchFamily="34" charset="0"/>
              <a:buChar char="•"/>
            </a:pPr>
            <a:r>
              <a:rPr lang="en-US" sz="1400" dirty="0" smtClean="0"/>
              <a:t>Swainson's Thrush</a:t>
            </a:r>
          </a:p>
          <a:p>
            <a:pPr>
              <a:buFont typeface="Arial" pitchFamily="34" charset="0"/>
              <a:buChar char="•"/>
            </a:pPr>
            <a:r>
              <a:rPr lang="en-US" sz="1400" dirty="0" smtClean="0"/>
              <a:t>American Robin</a:t>
            </a:r>
          </a:p>
          <a:p>
            <a:pPr>
              <a:buFont typeface="Arial" pitchFamily="34" charset="0"/>
              <a:buChar char="•"/>
            </a:pPr>
            <a:r>
              <a:rPr lang="en-US" sz="1400" dirty="0" smtClean="0"/>
              <a:t>European Starling</a:t>
            </a:r>
          </a:p>
          <a:p>
            <a:pPr>
              <a:buFont typeface="Arial" pitchFamily="34" charset="0"/>
              <a:buChar char="•"/>
            </a:pPr>
            <a:r>
              <a:rPr lang="en-US" sz="1400" dirty="0" smtClean="0"/>
              <a:t>Gray Catbird Northern Mockingbird Brown Thrasher</a:t>
            </a:r>
          </a:p>
          <a:p>
            <a:pPr>
              <a:buFont typeface="Arial" pitchFamily="34" charset="0"/>
              <a:buChar char="•"/>
            </a:pPr>
            <a:r>
              <a:rPr lang="en-US" sz="1400" dirty="0" smtClean="0"/>
              <a:t>Cedar Waxwing</a:t>
            </a:r>
          </a:p>
          <a:p>
            <a:pPr>
              <a:buFont typeface="Arial" pitchFamily="34" charset="0"/>
              <a:buChar char="•"/>
            </a:pPr>
            <a:r>
              <a:rPr lang="en-US" sz="1400" dirty="0" smtClean="0"/>
              <a:t>Blue-winged Warbler</a:t>
            </a:r>
          </a:p>
          <a:p>
            <a:pPr>
              <a:buFont typeface="Arial" pitchFamily="34" charset="0"/>
              <a:buChar char="•"/>
            </a:pPr>
            <a:r>
              <a:rPr lang="en-US" sz="1400" dirty="0" smtClean="0"/>
              <a:t>Nashville Warbler</a:t>
            </a:r>
          </a:p>
          <a:p>
            <a:pPr>
              <a:buFont typeface="Arial" pitchFamily="34" charset="0"/>
              <a:buChar char="•"/>
            </a:pPr>
            <a:r>
              <a:rPr lang="en-US" sz="1400" dirty="0" smtClean="0"/>
              <a:t>Yellow Warbler</a:t>
            </a:r>
          </a:p>
          <a:p>
            <a:pPr>
              <a:buFont typeface="Arial" pitchFamily="34" charset="0"/>
              <a:buChar char="•"/>
            </a:pPr>
            <a:r>
              <a:rPr lang="en-US" sz="1400" dirty="0" smtClean="0"/>
              <a:t>Magnolia Warbler</a:t>
            </a:r>
          </a:p>
          <a:p>
            <a:pPr>
              <a:buFont typeface="Arial" pitchFamily="34" charset="0"/>
              <a:buChar char="•"/>
            </a:pPr>
            <a:r>
              <a:rPr lang="en-US" sz="1400" dirty="0" smtClean="0"/>
              <a:t>Black-throated Blue Warbler</a:t>
            </a:r>
          </a:p>
          <a:p>
            <a:pPr>
              <a:buFont typeface="Arial" pitchFamily="34" charset="0"/>
              <a:buChar char="•"/>
            </a:pPr>
            <a:r>
              <a:rPr lang="en-US" sz="1400" dirty="0" smtClean="0"/>
              <a:t>Yellow-rumped Warbler</a:t>
            </a:r>
          </a:p>
          <a:p>
            <a:pPr>
              <a:buFont typeface="Arial" pitchFamily="34" charset="0"/>
              <a:buChar char="•"/>
            </a:pPr>
            <a:r>
              <a:rPr lang="en-US" sz="1400" dirty="0" smtClean="0"/>
              <a:t>Blackburnian Warbler</a:t>
            </a:r>
          </a:p>
          <a:p>
            <a:pPr>
              <a:buFont typeface="Arial" pitchFamily="34" charset="0"/>
              <a:buChar char="•"/>
            </a:pPr>
            <a:r>
              <a:rPr lang="en-US" sz="1400" dirty="0" smtClean="0"/>
              <a:t>Black-and-White Warbler</a:t>
            </a:r>
          </a:p>
          <a:p>
            <a:pPr>
              <a:buFont typeface="Arial" pitchFamily="34" charset="0"/>
              <a:buChar char="•"/>
            </a:pPr>
            <a:r>
              <a:rPr lang="en-US" sz="1400" dirty="0" smtClean="0"/>
              <a:t>American Redstart</a:t>
            </a:r>
          </a:p>
          <a:p>
            <a:pPr>
              <a:buFont typeface="Arial" pitchFamily="34" charset="0"/>
              <a:buChar char="•"/>
            </a:pPr>
            <a:r>
              <a:rPr lang="en-US" sz="1400" dirty="0" smtClean="0"/>
              <a:t>Common Yellowthroat</a:t>
            </a:r>
          </a:p>
          <a:p>
            <a:pPr>
              <a:buFont typeface="Arial" pitchFamily="34" charset="0"/>
              <a:buChar char="•"/>
            </a:pPr>
            <a:r>
              <a:rPr lang="en-US" sz="1400" dirty="0" smtClean="0"/>
              <a:t>Wilson's Warbler</a:t>
            </a:r>
          </a:p>
          <a:p>
            <a:pPr>
              <a:buFont typeface="Arial" pitchFamily="34" charset="0"/>
              <a:buChar char="•"/>
            </a:pPr>
            <a:r>
              <a:rPr lang="en-US" sz="1400" dirty="0" smtClean="0"/>
              <a:t>Eastern Towhee</a:t>
            </a:r>
          </a:p>
          <a:p>
            <a:pPr>
              <a:buFont typeface="Arial" pitchFamily="34" charset="0"/>
              <a:buChar char="•"/>
            </a:pPr>
            <a:r>
              <a:rPr lang="en-US" sz="1400" dirty="0" smtClean="0"/>
              <a:t>Chipping Sparrow</a:t>
            </a:r>
          </a:p>
          <a:p>
            <a:pPr>
              <a:buFont typeface="Arial" pitchFamily="34" charset="0"/>
              <a:buChar char="•"/>
            </a:pPr>
            <a:r>
              <a:rPr lang="en-US" sz="1400" dirty="0" smtClean="0"/>
              <a:t>Song Sparrow</a:t>
            </a:r>
          </a:p>
          <a:p>
            <a:pPr>
              <a:buFont typeface="Arial" pitchFamily="34" charset="0"/>
              <a:buChar char="•"/>
            </a:pPr>
            <a:r>
              <a:rPr lang="en-US" sz="1400" dirty="0" smtClean="0"/>
              <a:t>White-throated Sparrow </a:t>
            </a:r>
          </a:p>
          <a:p>
            <a:pPr>
              <a:buFont typeface="Arial" pitchFamily="34" charset="0"/>
              <a:buChar char="•"/>
            </a:pPr>
            <a:r>
              <a:rPr lang="en-US" sz="1400" dirty="0" smtClean="0"/>
              <a:t>White-crowned Sparrow</a:t>
            </a:r>
          </a:p>
          <a:p>
            <a:pPr>
              <a:buFont typeface="Arial" pitchFamily="34" charset="0"/>
              <a:buChar char="•"/>
            </a:pPr>
            <a:r>
              <a:rPr lang="en-US" sz="1400" dirty="0" smtClean="0"/>
              <a:t>Dark-eyed Junco</a:t>
            </a:r>
          </a:p>
          <a:p>
            <a:pPr>
              <a:buFont typeface="Arial" pitchFamily="34" charset="0"/>
              <a:buChar char="•"/>
            </a:pPr>
            <a:r>
              <a:rPr lang="en-US" sz="1400" dirty="0" smtClean="0"/>
              <a:t>Northern Cardinal</a:t>
            </a:r>
          </a:p>
          <a:p>
            <a:pPr>
              <a:buFont typeface="Arial" pitchFamily="34" charset="0"/>
              <a:buChar char="•"/>
            </a:pPr>
            <a:r>
              <a:rPr lang="en-US" sz="1400" dirty="0" smtClean="0"/>
              <a:t>Rose-breasted Grosbeak</a:t>
            </a:r>
          </a:p>
          <a:p>
            <a:pPr>
              <a:buFont typeface="Arial" pitchFamily="34" charset="0"/>
              <a:buChar char="•"/>
            </a:pPr>
            <a:r>
              <a:rPr lang="en-US" sz="1400" dirty="0" smtClean="0"/>
              <a:t>Indigo Bunting</a:t>
            </a:r>
          </a:p>
          <a:p>
            <a:pPr>
              <a:buFont typeface="Arial" pitchFamily="34" charset="0"/>
              <a:buChar char="•"/>
            </a:pPr>
            <a:r>
              <a:rPr lang="en-US" sz="1400" dirty="0" smtClean="0"/>
              <a:t>Red-winged Blackbird</a:t>
            </a:r>
          </a:p>
          <a:p>
            <a:pPr>
              <a:buFont typeface="Arial" pitchFamily="34" charset="0"/>
              <a:buChar char="•"/>
            </a:pPr>
            <a:r>
              <a:rPr lang="en-US" sz="1400" dirty="0" smtClean="0"/>
              <a:t>Common Grackle</a:t>
            </a:r>
          </a:p>
          <a:p>
            <a:pPr>
              <a:buFont typeface="Arial" pitchFamily="34" charset="0"/>
              <a:buChar char="•"/>
            </a:pPr>
            <a:r>
              <a:rPr lang="en-US" sz="1400" dirty="0" smtClean="0"/>
              <a:t>Brown-headed Cowbird </a:t>
            </a:r>
            <a:r>
              <a:rPr lang="en-US" sz="1400" dirty="0" smtClean="0">
                <a:sym typeface="Wingdings"/>
              </a:rPr>
              <a:t></a:t>
            </a:r>
            <a:endParaRPr lang="en-US" sz="1400" dirty="0" smtClean="0"/>
          </a:p>
          <a:p>
            <a:pPr>
              <a:buFont typeface="Arial" pitchFamily="34" charset="0"/>
              <a:buChar char="•"/>
            </a:pPr>
            <a:r>
              <a:rPr lang="en-US" sz="1400" dirty="0" smtClean="0"/>
              <a:t>House Finch</a:t>
            </a:r>
          </a:p>
          <a:p>
            <a:pPr>
              <a:buFont typeface="Arial" pitchFamily="34" charset="0"/>
              <a:buChar char="•"/>
            </a:pPr>
            <a:r>
              <a:rPr lang="en-US" sz="1400" dirty="0" smtClean="0"/>
              <a:t>American Goldfinch</a:t>
            </a:r>
          </a:p>
          <a:p>
            <a:pPr>
              <a:buFont typeface="Arial" pitchFamily="34" charset="0"/>
              <a:buChar char="•"/>
            </a:pPr>
            <a:r>
              <a:rPr lang="en-US" sz="1400" dirty="0" smtClean="0"/>
              <a:t>House Sparrow </a:t>
            </a:r>
            <a:r>
              <a:rPr lang="en-US" sz="1400" dirty="0" smtClean="0">
                <a:sym typeface="Wingdings"/>
              </a:rPr>
              <a:t></a:t>
            </a:r>
          </a:p>
          <a:p>
            <a:endParaRPr lang="en-US" sz="1400" dirty="0" smtClean="0">
              <a:sym typeface="Wingdings"/>
            </a:endParaRPr>
          </a:p>
          <a:p>
            <a:endParaRPr lang="en-US" sz="1400" dirty="0" smtClean="0">
              <a:sym typeface="Wingdings"/>
            </a:endParaRPr>
          </a:p>
          <a:p>
            <a:r>
              <a:rPr lang="en-US" sz="1400" dirty="0" smtClean="0">
                <a:sym typeface="Wingdings"/>
              </a:rPr>
              <a:t>66 species so far…</a:t>
            </a:r>
            <a:endParaRPr lang="en-US" sz="1400"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z="3600" dirty="0" smtClean="0"/>
              <a:t>Native Plant Gardening</a:t>
            </a:r>
          </a:p>
        </p:txBody>
      </p:sp>
      <p:sp>
        <p:nvSpPr>
          <p:cNvPr id="66563" name="Rectangle 3"/>
          <p:cNvSpPr>
            <a:spLocks noGrp="1" noChangeArrowheads="1"/>
          </p:cNvSpPr>
          <p:nvPr>
            <p:ph type="body" sz="quarter" idx="10"/>
          </p:nvPr>
        </p:nvSpPr>
        <p:spPr>
          <a:prstGeom prst="rect">
            <a:avLst/>
          </a:prstGeom>
        </p:spPr>
        <p:txBody>
          <a:bodyPr/>
          <a:lstStyle/>
          <a:p>
            <a:pPr marL="234950" indent="-222250" eaLnBrk="1" hangingPunct="1">
              <a:buFont typeface="Arial" pitchFamily="34" charset="0"/>
              <a:buChar char="•"/>
            </a:pPr>
            <a:r>
              <a:rPr lang="en-US" sz="2000" dirty="0" smtClean="0">
                <a:solidFill>
                  <a:srgbClr val="885D17"/>
                </a:solidFill>
                <a:hlinkClick r:id="rId2"/>
              </a:rPr>
              <a:t>Grow Native!</a:t>
            </a:r>
            <a:endParaRPr lang="en-US" sz="2000" dirty="0" smtClean="0">
              <a:solidFill>
                <a:srgbClr val="885D17"/>
              </a:solidFill>
            </a:endParaRPr>
          </a:p>
          <a:p>
            <a:pPr marL="234950" indent="-222250" eaLnBrk="1" hangingPunct="1">
              <a:buFont typeface="Arial" pitchFamily="34" charset="0"/>
              <a:buChar char="•"/>
            </a:pPr>
            <a:r>
              <a:rPr lang="en-US" sz="2000" dirty="0" smtClean="0">
                <a:solidFill>
                  <a:srgbClr val="885D17"/>
                </a:solidFill>
                <a:hlinkClick r:id="rId3"/>
              </a:rPr>
              <a:t>National Wildflower Research Center</a:t>
            </a:r>
            <a:endParaRPr lang="en-US" sz="2000" dirty="0" smtClean="0">
              <a:solidFill>
                <a:srgbClr val="885D17"/>
              </a:solidFill>
            </a:endParaRPr>
          </a:p>
          <a:p>
            <a:pPr marL="234950" indent="-222250" eaLnBrk="1" hangingPunct="1">
              <a:buFont typeface="Arial" pitchFamily="34" charset="0"/>
              <a:buChar char="•"/>
            </a:pPr>
            <a:r>
              <a:rPr lang="en-US" sz="2000" dirty="0" smtClean="0">
                <a:solidFill>
                  <a:srgbClr val="885D17"/>
                </a:solidFill>
                <a:hlinkClick r:id="rId4"/>
              </a:rPr>
              <a:t>Sustainable Urban Landscape Information Series</a:t>
            </a:r>
            <a:endParaRPr lang="en-US" sz="2000" dirty="0" smtClean="0">
              <a:solidFill>
                <a:srgbClr val="885D17"/>
              </a:solidFill>
            </a:endParaRPr>
          </a:p>
          <a:p>
            <a:pPr marL="234950" indent="-222250" eaLnBrk="1" hangingPunct="1">
              <a:buFont typeface="Arial" pitchFamily="34" charset="0"/>
              <a:buChar char="•"/>
            </a:pPr>
            <a:r>
              <a:rPr lang="en-US" sz="2000" dirty="0" smtClean="0">
                <a:solidFill>
                  <a:srgbClr val="885D17"/>
                </a:solidFill>
                <a:hlinkClick r:id="rId5"/>
              </a:rPr>
              <a:t>United States Environmental Protection Agency, Green Acres_ Green Landscaping with Native Plants</a:t>
            </a:r>
            <a:endParaRPr lang="en-US" sz="2000" dirty="0" smtClean="0">
              <a:solidFill>
                <a:srgbClr val="885D17"/>
              </a:solidFill>
            </a:endParaRPr>
          </a:p>
          <a:p>
            <a:pPr marL="234950" indent="-222250">
              <a:buFont typeface="Arial" pitchFamily="34" charset="0"/>
              <a:buChar char="•"/>
            </a:pPr>
            <a:r>
              <a:rPr lang="en-US" sz="2000" dirty="0" smtClean="0">
                <a:solidFill>
                  <a:srgbClr val="885D17"/>
                </a:solidFill>
                <a:hlinkClick r:id="rId6"/>
              </a:rPr>
              <a:t>Prairie Nursery: Clay Busters &amp; Plants for Medium Soils</a:t>
            </a:r>
            <a:endParaRPr lang="en-US" sz="2000" dirty="0" smtClean="0">
              <a:solidFill>
                <a:srgbClr val="885D17"/>
              </a:solidFill>
            </a:endParaRPr>
          </a:p>
          <a:p>
            <a:pPr marL="234950" indent="-222250" eaLnBrk="1" hangingPunct="1">
              <a:buFont typeface="Arial" pitchFamily="34" charset="0"/>
              <a:buChar char="•"/>
            </a:pPr>
            <a:r>
              <a:rPr lang="en-US" sz="2000" dirty="0" smtClean="0">
                <a:solidFill>
                  <a:srgbClr val="885D17"/>
                </a:solidFill>
                <a:hlinkClick r:id="rId7"/>
              </a:rPr>
              <a:t>Indiana Native Plant and Wildflower Society (INPAWS)</a:t>
            </a:r>
            <a:endParaRPr lang="en-US" sz="2000" dirty="0" smtClean="0">
              <a:solidFill>
                <a:srgbClr val="885D17"/>
              </a:solidFill>
            </a:endParaRPr>
          </a:p>
          <a:p>
            <a:pPr marL="234950" indent="-222250" eaLnBrk="1" hangingPunct="1">
              <a:buFont typeface="Arial" pitchFamily="34" charset="0"/>
              <a:buChar char="•"/>
            </a:pPr>
            <a:r>
              <a:rPr lang="en-US" sz="2000" dirty="0" smtClean="0">
                <a:solidFill>
                  <a:srgbClr val="885D17"/>
                </a:solidFill>
                <a:hlinkClick r:id="rId8"/>
              </a:rPr>
              <a:t>INPAWS – Landscaping with Plants Native to Indiana</a:t>
            </a:r>
            <a:endParaRPr lang="en-US" sz="2000" dirty="0" smtClean="0">
              <a:solidFill>
                <a:srgbClr val="885D17"/>
              </a:solidFill>
            </a:endParaRPr>
          </a:p>
          <a:p>
            <a:pPr marL="234950" indent="-222250">
              <a:buFont typeface="Arial" pitchFamily="34" charset="0"/>
              <a:buChar char="•"/>
            </a:pPr>
            <a:r>
              <a:rPr lang="en-US" sz="2000" dirty="0" smtClean="0">
                <a:solidFill>
                  <a:srgbClr val="885D17"/>
                </a:solidFill>
                <a:hlinkClick r:id="rId9"/>
              </a:rPr>
              <a:t>INPAWS – Landscaping with Plants Native to Indiana - Photos</a:t>
            </a:r>
            <a:endParaRPr lang="en-US" sz="2000" dirty="0" smtClean="0">
              <a:solidFill>
                <a:srgbClr val="885D17"/>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sz="quarter" idx="10"/>
          </p:nvPr>
        </p:nvSpPr>
        <p:spPr/>
        <p:txBody>
          <a:bodyPr/>
          <a:lstStyle/>
          <a:p>
            <a:r>
              <a:rPr lang="en-US" dirty="0" smtClean="0"/>
              <a:t>God made the creation good.</a:t>
            </a:r>
          </a:p>
          <a:p>
            <a:r>
              <a:rPr lang="en-US" dirty="0" smtClean="0"/>
              <a:t>We rebelled against God in the Fall.</a:t>
            </a:r>
          </a:p>
          <a:p>
            <a:r>
              <a:rPr lang="en-US" dirty="0" smtClean="0"/>
              <a:t>	Our sin makes us self-centered.</a:t>
            </a:r>
          </a:p>
          <a:p>
            <a:r>
              <a:rPr lang="en-US" dirty="0" smtClean="0"/>
              <a:t>Christ came to redeem all of creation from the effects of the fall.</a:t>
            </a:r>
          </a:p>
          <a:p>
            <a:r>
              <a:rPr lang="en-US" dirty="0" smtClean="0"/>
              <a:t>Our job is to do His work until He returns to make it right again.</a:t>
            </a:r>
          </a:p>
          <a:p>
            <a:r>
              <a:rPr lang="en-US" dirty="0" smtClean="0"/>
              <a:t>Part of that work is to renew our relationship with God’s creation.</a:t>
            </a:r>
          </a:p>
          <a:p>
            <a:r>
              <a:rPr lang="en-US" dirty="0" smtClean="0"/>
              <a:t>What can you do?</a:t>
            </a:r>
          </a:p>
          <a:p>
            <a:r>
              <a:rPr lang="en-US" dirty="0" smtClean="0"/>
              <a:t>What will you do?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God sustains the creation.</a:t>
            </a:r>
            <a:endParaRPr lang="en-US" dirty="0"/>
          </a:p>
        </p:txBody>
      </p:sp>
      <p:sp>
        <p:nvSpPr>
          <p:cNvPr id="17410" name="Rectangle 2"/>
          <p:cNvSpPr>
            <a:spLocks noGrp="1" noChangeArrowheads="1"/>
          </p:cNvSpPr>
          <p:nvPr>
            <p:ph type="body" sz="quarter" idx="10"/>
          </p:nvPr>
        </p:nvSpPr>
        <p:spPr/>
        <p:txBody>
          <a:bodyPr/>
          <a:lstStyle/>
          <a:p>
            <a:pPr eaLnBrk="1" hangingPunct="1">
              <a:buFont typeface="Wingdings" pitchFamily="2" charset="2"/>
              <a:buNone/>
            </a:pPr>
            <a:r>
              <a:rPr lang="en-US" sz="1600" dirty="0" smtClean="0">
                <a:latin typeface="Arial" charset="0"/>
              </a:rPr>
              <a:t>	</a:t>
            </a:r>
            <a:endParaRPr lang="en-US" sz="2800" dirty="0" smtClean="0"/>
          </a:p>
        </p:txBody>
      </p:sp>
      <p:sp>
        <p:nvSpPr>
          <p:cNvPr id="17411" name="Rectangle 3"/>
          <p:cNvSpPr>
            <a:spLocks noChangeArrowheads="1"/>
          </p:cNvSpPr>
          <p:nvPr/>
        </p:nvSpPr>
        <p:spPr bwMode="auto">
          <a:xfrm>
            <a:off x="838200" y="685800"/>
            <a:ext cx="8305800" cy="5693866"/>
          </a:xfrm>
          <a:prstGeom prst="rect">
            <a:avLst/>
          </a:prstGeom>
          <a:noFill/>
          <a:ln w="9525" algn="ctr">
            <a:noFill/>
            <a:miter lim="800000"/>
            <a:headEnd/>
            <a:tailEnd/>
          </a:ln>
        </p:spPr>
        <p:txBody>
          <a:bodyPr wrap="square">
            <a:spAutoFit/>
          </a:bodyPr>
          <a:lstStyle/>
          <a:p>
            <a:pPr marL="457200" indent="-457200"/>
            <a:r>
              <a:rPr lang="en-US" sz="2800" dirty="0">
                <a:solidFill>
                  <a:schemeClr val="tx2"/>
                </a:solidFill>
              </a:rPr>
              <a:t>Psalm </a:t>
            </a:r>
            <a:r>
              <a:rPr lang="en-US" sz="2800" dirty="0" smtClean="0">
                <a:solidFill>
                  <a:schemeClr val="tx2"/>
                </a:solidFill>
              </a:rPr>
              <a:t>104</a:t>
            </a:r>
          </a:p>
          <a:p>
            <a:pPr marL="457200" indent="-457200"/>
            <a:endParaRPr lang="en-US" sz="2800" dirty="0" smtClean="0">
              <a:solidFill>
                <a:schemeClr val="tx2"/>
              </a:solidFill>
            </a:endParaRPr>
          </a:p>
          <a:p>
            <a:pPr marL="457200" indent="-457200"/>
            <a:r>
              <a:rPr lang="en-US" sz="2800" dirty="0" smtClean="0">
                <a:solidFill>
                  <a:schemeClr val="tx2"/>
                </a:solidFill>
              </a:rPr>
              <a:t>Psalm 104:10-13 </a:t>
            </a:r>
            <a:r>
              <a:rPr lang="en-US" sz="2800" dirty="0">
                <a:solidFill>
                  <a:schemeClr val="tx2"/>
                </a:solidFill>
              </a:rPr>
              <a:t>(NIV)  </a:t>
            </a:r>
          </a:p>
          <a:p>
            <a:pPr marL="457200" indent="-457200"/>
            <a:r>
              <a:rPr lang="en-US" sz="2800" dirty="0">
                <a:solidFill>
                  <a:schemeClr val="tx2"/>
                </a:solidFill>
              </a:rPr>
              <a:t>    </a:t>
            </a:r>
            <a:r>
              <a:rPr lang="en-US" sz="2800" dirty="0" smtClean="0">
                <a:solidFill>
                  <a:schemeClr val="tx2"/>
                </a:solidFill>
              </a:rPr>
              <a:t>[10] He </a:t>
            </a:r>
            <a:r>
              <a:rPr lang="en-US" sz="2800" dirty="0">
                <a:solidFill>
                  <a:schemeClr val="tx2"/>
                </a:solidFill>
              </a:rPr>
              <a:t>makes springs pour water into the ravines;</a:t>
            </a:r>
          </a:p>
          <a:p>
            <a:pPr marL="457200" indent="-457200"/>
            <a:r>
              <a:rPr lang="en-US" sz="2800" dirty="0">
                <a:solidFill>
                  <a:schemeClr val="tx2"/>
                </a:solidFill>
              </a:rPr>
              <a:t>        it flows between the mountains. </a:t>
            </a:r>
          </a:p>
          <a:p>
            <a:pPr marL="457200" indent="-457200"/>
            <a:r>
              <a:rPr lang="en-US" sz="2800" dirty="0">
                <a:solidFill>
                  <a:schemeClr val="tx2"/>
                </a:solidFill>
              </a:rPr>
              <a:t>    [11] They give water to all the beasts of the field;</a:t>
            </a:r>
          </a:p>
          <a:p>
            <a:pPr marL="457200" indent="-457200"/>
            <a:r>
              <a:rPr lang="en-US" sz="2800" dirty="0">
                <a:solidFill>
                  <a:schemeClr val="tx2"/>
                </a:solidFill>
              </a:rPr>
              <a:t>        the wild donkeys quench their thirst. </a:t>
            </a:r>
          </a:p>
          <a:p>
            <a:pPr marL="457200" indent="-457200"/>
            <a:r>
              <a:rPr lang="en-US" sz="2800" dirty="0">
                <a:solidFill>
                  <a:schemeClr val="tx2"/>
                </a:solidFill>
              </a:rPr>
              <a:t>    [12] The birds of the air nest by the waters;</a:t>
            </a:r>
          </a:p>
          <a:p>
            <a:pPr marL="457200" indent="-457200"/>
            <a:r>
              <a:rPr lang="en-US" sz="2800" dirty="0">
                <a:solidFill>
                  <a:schemeClr val="tx2"/>
                </a:solidFill>
              </a:rPr>
              <a:t>        they sing among the branches. </a:t>
            </a:r>
          </a:p>
          <a:p>
            <a:pPr marL="457200" indent="-457200"/>
            <a:r>
              <a:rPr lang="en-US" sz="2800" dirty="0">
                <a:solidFill>
                  <a:schemeClr val="tx2"/>
                </a:solidFill>
              </a:rPr>
              <a:t>    [13] He waters the mountains from his upper chambers;</a:t>
            </a:r>
          </a:p>
          <a:p>
            <a:pPr marL="457200" indent="-457200"/>
            <a:r>
              <a:rPr lang="en-US" sz="2800" dirty="0">
                <a:solidFill>
                  <a:schemeClr val="tx2"/>
                </a:solidFill>
              </a:rPr>
              <a:t>        the earth is satisfied by the fruit of his work.</a:t>
            </a:r>
          </a:p>
        </p:txBody>
      </p:sp>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God sustains the creation.</a:t>
            </a:r>
            <a:endParaRPr lang="en-US" dirty="0"/>
          </a:p>
        </p:txBody>
      </p:sp>
      <p:sp>
        <p:nvSpPr>
          <p:cNvPr id="21506" name="Rectangle 2"/>
          <p:cNvSpPr>
            <a:spLocks noGrp="1" noChangeArrowheads="1"/>
          </p:cNvSpPr>
          <p:nvPr>
            <p:ph type="body" sz="quarter" idx="10"/>
          </p:nvPr>
        </p:nvSpPr>
        <p:spPr/>
        <p:txBody>
          <a:bodyPr/>
          <a:lstStyle/>
          <a:p>
            <a:pPr eaLnBrk="1" hangingPunct="1">
              <a:buFont typeface="Wingdings" pitchFamily="2" charset="2"/>
              <a:buNone/>
            </a:pPr>
            <a:r>
              <a:rPr lang="en-US" sz="1600" dirty="0" smtClean="0">
                <a:latin typeface="Arial" charset="0"/>
              </a:rPr>
              <a:t>	</a:t>
            </a:r>
            <a:endParaRPr lang="en-US" sz="2800" dirty="0" smtClean="0"/>
          </a:p>
        </p:txBody>
      </p:sp>
      <p:sp>
        <p:nvSpPr>
          <p:cNvPr id="21507" name="Rectangle 3"/>
          <p:cNvSpPr>
            <a:spLocks noChangeArrowheads="1"/>
          </p:cNvSpPr>
          <p:nvPr/>
        </p:nvSpPr>
        <p:spPr bwMode="auto">
          <a:xfrm>
            <a:off x="838200" y="685800"/>
            <a:ext cx="8305800" cy="6124754"/>
          </a:xfrm>
          <a:prstGeom prst="rect">
            <a:avLst/>
          </a:prstGeom>
          <a:noFill/>
          <a:ln w="9525" algn="ctr">
            <a:noFill/>
            <a:miter lim="800000"/>
            <a:headEnd/>
            <a:tailEnd/>
          </a:ln>
        </p:spPr>
        <p:txBody>
          <a:bodyPr wrap="square">
            <a:spAutoFit/>
          </a:bodyPr>
          <a:lstStyle/>
          <a:p>
            <a:pPr marL="457200" indent="-457200"/>
            <a:r>
              <a:rPr lang="en-US" sz="2800" dirty="0">
                <a:solidFill>
                  <a:schemeClr val="tx2"/>
                </a:solidFill>
              </a:rPr>
              <a:t>Psalm 104:27-30 (NIV)  </a:t>
            </a:r>
          </a:p>
          <a:p>
            <a:pPr marL="457200" indent="-457200"/>
            <a:r>
              <a:rPr lang="en-US" sz="2800" dirty="0">
                <a:solidFill>
                  <a:schemeClr val="tx2"/>
                </a:solidFill>
              </a:rPr>
              <a:t>    These all look to you</a:t>
            </a:r>
          </a:p>
          <a:p>
            <a:pPr marL="457200" indent="-457200"/>
            <a:r>
              <a:rPr lang="en-US" sz="2800" dirty="0">
                <a:solidFill>
                  <a:schemeClr val="tx2"/>
                </a:solidFill>
              </a:rPr>
              <a:t>        to give them their food at the proper time. </a:t>
            </a:r>
          </a:p>
          <a:p>
            <a:pPr marL="457200" indent="-457200"/>
            <a:r>
              <a:rPr lang="en-US" sz="2800" dirty="0">
                <a:solidFill>
                  <a:schemeClr val="tx2"/>
                </a:solidFill>
              </a:rPr>
              <a:t>    [28] When you give it to them,</a:t>
            </a:r>
          </a:p>
          <a:p>
            <a:pPr marL="457200" indent="-457200"/>
            <a:r>
              <a:rPr lang="en-US" sz="2800" dirty="0">
                <a:solidFill>
                  <a:schemeClr val="tx2"/>
                </a:solidFill>
              </a:rPr>
              <a:t>        they gather it up;</a:t>
            </a:r>
          </a:p>
          <a:p>
            <a:pPr marL="457200" indent="-457200"/>
            <a:r>
              <a:rPr lang="en-US" sz="2800" dirty="0">
                <a:solidFill>
                  <a:schemeClr val="tx2"/>
                </a:solidFill>
              </a:rPr>
              <a:t>    when you open your hand,</a:t>
            </a:r>
          </a:p>
          <a:p>
            <a:pPr marL="457200" indent="-457200"/>
            <a:r>
              <a:rPr lang="en-US" sz="2800" dirty="0">
                <a:solidFill>
                  <a:schemeClr val="tx2"/>
                </a:solidFill>
              </a:rPr>
              <a:t>        they are satisfied with good things. </a:t>
            </a:r>
          </a:p>
          <a:p>
            <a:pPr marL="457200" indent="-457200"/>
            <a:r>
              <a:rPr lang="en-US" sz="2800" dirty="0">
                <a:solidFill>
                  <a:schemeClr val="tx2"/>
                </a:solidFill>
              </a:rPr>
              <a:t>    [29] When you hide your face,</a:t>
            </a:r>
          </a:p>
          <a:p>
            <a:pPr marL="457200" indent="-457200"/>
            <a:r>
              <a:rPr lang="en-US" sz="2800" dirty="0">
                <a:solidFill>
                  <a:schemeClr val="tx2"/>
                </a:solidFill>
              </a:rPr>
              <a:t>        they are terrified;</a:t>
            </a:r>
          </a:p>
          <a:p>
            <a:pPr marL="457200" indent="-457200"/>
            <a:r>
              <a:rPr lang="en-US" sz="2800" dirty="0">
                <a:solidFill>
                  <a:schemeClr val="tx2"/>
                </a:solidFill>
              </a:rPr>
              <a:t>    when you take away their breath,</a:t>
            </a:r>
          </a:p>
          <a:p>
            <a:pPr marL="457200" indent="-457200"/>
            <a:r>
              <a:rPr lang="en-US" sz="2800" dirty="0">
                <a:solidFill>
                  <a:schemeClr val="tx2"/>
                </a:solidFill>
              </a:rPr>
              <a:t>        they die and return to the dust. </a:t>
            </a:r>
          </a:p>
          <a:p>
            <a:pPr marL="457200" indent="-457200"/>
            <a:r>
              <a:rPr lang="en-US" sz="2800" dirty="0">
                <a:solidFill>
                  <a:schemeClr val="tx2"/>
                </a:solidFill>
              </a:rPr>
              <a:t>    [30] When you send your Spirit,</a:t>
            </a:r>
          </a:p>
          <a:p>
            <a:pPr marL="457200" indent="-457200"/>
            <a:r>
              <a:rPr lang="en-US" sz="2800" dirty="0">
                <a:solidFill>
                  <a:schemeClr val="tx2"/>
                </a:solidFill>
              </a:rPr>
              <a:t>        they are created,</a:t>
            </a:r>
          </a:p>
          <a:p>
            <a:pPr marL="457200" indent="-457200"/>
            <a:r>
              <a:rPr lang="en-US" sz="2800" dirty="0">
                <a:solidFill>
                  <a:schemeClr val="tx2"/>
                </a:solidFill>
              </a:rPr>
              <a:t>        and you renew the face of the earth.</a:t>
            </a:r>
          </a:p>
        </p:txBody>
      </p:sp>
    </p:spTree>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Leaves and water">
  <a:themeElements>
    <a:clrScheme name="Default Design 13">
      <a:dk1>
        <a:srgbClr val="000000"/>
      </a:dk1>
      <a:lt1>
        <a:srgbClr val="E1F3BC"/>
      </a:lt1>
      <a:dk2>
        <a:srgbClr val="078F48"/>
      </a:dk2>
      <a:lt2>
        <a:srgbClr val="969696"/>
      </a:lt2>
      <a:accent1>
        <a:srgbClr val="7BD163"/>
      </a:accent1>
      <a:accent2>
        <a:srgbClr val="8EC4F9"/>
      </a:accent2>
      <a:accent3>
        <a:srgbClr val="EEF8DA"/>
      </a:accent3>
      <a:accent4>
        <a:srgbClr val="000000"/>
      </a:accent4>
      <a:accent5>
        <a:srgbClr val="BFE5B7"/>
      </a:accent5>
      <a:accent6>
        <a:srgbClr val="80B1E2"/>
      </a:accent6>
      <a:hlink>
        <a:srgbClr val="779AB6"/>
      </a:hlink>
      <a:folHlink>
        <a:srgbClr val="107D4B"/>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chemeClr val="tx2"/>
          </a:solidFill>
          <a:tailEnd type="triangl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dirty="0" smtClean="0">
            <a:solidFill>
              <a:schemeClr val="tx2"/>
            </a:solidFill>
            <a:latin typeface="+mn-lt"/>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E1F3BC"/>
        </a:lt1>
        <a:dk2>
          <a:srgbClr val="078F48"/>
        </a:dk2>
        <a:lt2>
          <a:srgbClr val="969696"/>
        </a:lt2>
        <a:accent1>
          <a:srgbClr val="7BD163"/>
        </a:accent1>
        <a:accent2>
          <a:srgbClr val="8EC4F9"/>
        </a:accent2>
        <a:accent3>
          <a:srgbClr val="EEF8DA"/>
        </a:accent3>
        <a:accent4>
          <a:srgbClr val="000000"/>
        </a:accent4>
        <a:accent5>
          <a:srgbClr val="BFE5B7"/>
        </a:accent5>
        <a:accent6>
          <a:srgbClr val="80B1E2"/>
        </a:accent6>
        <a:hlink>
          <a:srgbClr val="779AB6"/>
        </a:hlink>
        <a:folHlink>
          <a:srgbClr val="107D4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Leaves and water</Template>
  <TotalTime>6881</TotalTime>
  <Words>3699</Words>
  <Application>Microsoft Office PowerPoint</Application>
  <PresentationFormat>On-screen Show (4:3)</PresentationFormat>
  <Paragraphs>346</Paragraphs>
  <Slides>72</Slides>
  <Notes>2</Notes>
  <HiddenSlides>0</HiddenSlides>
  <MMClips>1</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Leaves and water</vt:lpstr>
      <vt:lpstr>Facets of Creation Care</vt:lpstr>
      <vt:lpstr>Slide 2</vt:lpstr>
      <vt:lpstr>Slide 3</vt:lpstr>
      <vt:lpstr>Who owns it?</vt:lpstr>
      <vt:lpstr>How does God relate to the creation? God made the creation.  It’s His.</vt:lpstr>
      <vt:lpstr>God made the creation good… very good.</vt:lpstr>
      <vt:lpstr>God made the creation for Himself.</vt:lpstr>
      <vt:lpstr>God sustains the creation.</vt:lpstr>
      <vt:lpstr>God sustains the creation.</vt:lpstr>
      <vt:lpstr>The creation reveals God to us.</vt:lpstr>
      <vt:lpstr>The creation reveals God to us.</vt:lpstr>
      <vt:lpstr>The creation reveals God to us.</vt:lpstr>
      <vt:lpstr>The creation reveals God to us.</vt:lpstr>
      <vt:lpstr>The creation reveals God to us.</vt:lpstr>
      <vt:lpstr>Slide 15</vt:lpstr>
      <vt:lpstr>What have we done to communities/ecosystems?</vt:lpstr>
      <vt:lpstr>Slide 17</vt:lpstr>
      <vt:lpstr>Plant Communities of Indiana</vt:lpstr>
      <vt:lpstr>Indiana State Seal</vt:lpstr>
      <vt:lpstr>Plant Communities of Indiana</vt:lpstr>
      <vt:lpstr>Plant Communities of Indiana</vt:lpstr>
      <vt:lpstr>Plant Communities of Indiana</vt:lpstr>
      <vt:lpstr>Slide 23</vt:lpstr>
      <vt:lpstr>What have we done to species?</vt:lpstr>
      <vt:lpstr>Slide 25</vt:lpstr>
      <vt:lpstr>What have we done to the world’s vertebrates?</vt:lpstr>
      <vt:lpstr>Slide 27</vt:lpstr>
      <vt:lpstr>The complete list…</vt:lpstr>
      <vt:lpstr>Endangered and Special Concern Animals of Indiana</vt:lpstr>
      <vt:lpstr>Endangered and Special Concern Animals of Indiana</vt:lpstr>
      <vt:lpstr>Endangered and Special Concern Animals of Indiana</vt:lpstr>
      <vt:lpstr>Extinct mammals of Indiana</vt:lpstr>
      <vt:lpstr>Extinct mammals of Indiana</vt:lpstr>
      <vt:lpstr>Extinct mammals of Indiana</vt:lpstr>
      <vt:lpstr>Slide 35</vt:lpstr>
      <vt:lpstr>God made the creation good. Why don’t we care about the creation as God does? </vt:lpstr>
      <vt:lpstr>We were made by God with right relationships.</vt:lpstr>
      <vt:lpstr>We were made by God with right relationships.</vt:lpstr>
      <vt:lpstr>We were made by God with right relationships.</vt:lpstr>
      <vt:lpstr>We were made by God with right relationships.</vt:lpstr>
      <vt:lpstr>We were made by God with right relationships.</vt:lpstr>
      <vt:lpstr>We were made by God with right relationships.</vt:lpstr>
      <vt:lpstr>We were made by God with right relationships.</vt:lpstr>
      <vt:lpstr>Slide 44</vt:lpstr>
      <vt:lpstr>Sin Ruined Relationships If you want to understand why the world is the way that it is, then you need to understand Genesis 3.</vt:lpstr>
      <vt:lpstr>Sin Ruined Relationships</vt:lpstr>
      <vt:lpstr>Sin Ruined Relationships </vt:lpstr>
      <vt:lpstr>Sin Ruined Relationships </vt:lpstr>
      <vt:lpstr>Sin Ruined Relationships </vt:lpstr>
      <vt:lpstr>Sin Ruined Relationships </vt:lpstr>
      <vt:lpstr>Sin Ruined Relationships </vt:lpstr>
      <vt:lpstr>Sin Ruined Relationships </vt:lpstr>
      <vt:lpstr>Sin Ruined Relationships </vt:lpstr>
      <vt:lpstr>Sin Ruined Relationships </vt:lpstr>
      <vt:lpstr>Slide 55</vt:lpstr>
      <vt:lpstr>Slide 56</vt:lpstr>
      <vt:lpstr>Slide 57</vt:lpstr>
      <vt:lpstr>Slide 58</vt:lpstr>
      <vt:lpstr>Sin ruined the creation’s relationship to itself.</vt:lpstr>
      <vt:lpstr>Our Fall made us self centered.</vt:lpstr>
      <vt:lpstr>Slide 61</vt:lpstr>
      <vt:lpstr>Slide 62</vt:lpstr>
      <vt:lpstr>The Solution: Redeemed Relationships</vt:lpstr>
      <vt:lpstr>Redeemed Relationships after the Cross</vt:lpstr>
      <vt:lpstr>Solutions?</vt:lpstr>
      <vt:lpstr>Slide 66</vt:lpstr>
      <vt:lpstr>Slide 67</vt:lpstr>
      <vt:lpstr>There are many solutions.  One that I have done is to try to get rid of much of my grass and to replace it with native plants.</vt:lpstr>
      <vt:lpstr>A list of birds that I have seen or heard in or from my yard:</vt:lpstr>
      <vt:lpstr>Birds that I have seen or heard in or from my yard:</vt:lpstr>
      <vt:lpstr>Native Plant Gardening</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Habitat Loss and Degradation: Back Home Again in Indiana</dc:title>
  <dc:creator>John Schutt</dc:creator>
  <cp:lastModifiedBy>Dr. John Robert Schutt</cp:lastModifiedBy>
  <cp:revision>51</cp:revision>
  <dcterms:created xsi:type="dcterms:W3CDTF">2009-09-20T03:27:18Z</dcterms:created>
  <dcterms:modified xsi:type="dcterms:W3CDTF">2010-06-16T20:02:17Z</dcterms:modified>
</cp:coreProperties>
</file>